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notesSlides/notesSlide2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Thank you! </a:t>
            </a:r>
          </a:p>
          <a:p>
            <a:pPr>
              <a:defRPr b="1"/>
            </a:pPr>
            <a:r>
              <a:t>Ecology of Evictions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Shape 3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8" name="Shape 4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From a scholarly perspective, research on evictions provides a more comprehensive model between residential and financial stability and mobility </a:t>
            </a:r>
          </a:p>
          <a:p>
            <a:pPr>
              <a:defRPr b="1"/>
            </a:pPr>
          </a:p>
          <a:p>
            <a:pPr>
              <a:defRPr b="1"/>
            </a:pPr>
            <a:r>
              <a:t>* Graph: Relationship between residential mobility and economic status among urban renters </a:t>
            </a:r>
          </a:p>
          <a:p>
            <a:pPr>
              <a:defRPr b="1"/>
            </a:pPr>
          </a:p>
          <a:p>
            <a:pPr>
              <a:defRPr b="1"/>
            </a:pPr>
            <a:r>
              <a:t>Most research has focused on latter 2/3 of this graph where households have chosen to move based on resources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The evictions literature helps explain this section here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8" name="Shape 4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get at a more comprehensive understanding (NEXT SLIDE)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7" name="Shape 4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What we see is that wages and welfare stipends are unable to compete with rising rents </a:t>
            </a:r>
          </a:p>
          <a:p>
            <a:pPr>
              <a:defRPr b="1"/>
            </a:pPr>
          </a:p>
          <a:p>
            <a:pPr>
              <a:defRPr b="1"/>
            </a:pPr>
            <a:r>
              <a:t>Even in poor neighborhoods…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9" name="Shape 5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get at a more comprehensive understanding (NEXT SLIDE)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8" name="Shape 5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propose an analysis of neighborhood level effects that may relate to evictions.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Tim, refer to pg. 6 of the paper for more detailed information on the various types of buffers.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7" name="Shape 5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t>black female headed households UD’s (6.36%) followed by </a:t>
            </a:r>
          </a:p>
          <a:p>
            <a:pPr>
              <a:defRPr sz="1400"/>
            </a:pPr>
            <a:r>
              <a:t>black male heads (4.06%), </a:t>
            </a:r>
          </a:p>
          <a:p>
            <a:pPr>
              <a:defRPr sz="1400"/>
            </a:pPr>
            <a:r>
              <a:t>Latino female heads (1.98%), </a:t>
            </a:r>
          </a:p>
          <a:p>
            <a:pPr>
              <a:defRPr sz="1400"/>
            </a:pPr>
            <a:r>
              <a:t>Latino male heads (1.73%). </a:t>
            </a:r>
          </a:p>
          <a:p>
            <a:pPr>
              <a:defRPr sz="1400"/>
            </a:pPr>
            <a:r>
              <a:t>whites, female heads were evicted 23%more (1.44%) than </a:t>
            </a:r>
          </a:p>
          <a:p>
            <a:pPr>
              <a:defRPr sz="1400"/>
            </a:pPr>
            <a:r>
              <a:t>white males (1.17%)</a:t>
            </a:r>
          </a:p>
          <a:p>
            <a:pPr>
              <a:defRPr i="1" sz="2000" u="sng"/>
            </a:pPr>
          </a:p>
          <a:p>
            <a:pPr>
              <a:defRPr i="1" sz="2000" u="sng"/>
            </a:pPr>
            <a:r>
              <a:t>Rate Ratios</a:t>
            </a:r>
          </a:p>
          <a:p>
            <a:pPr>
              <a:defRPr sz="2000"/>
            </a:pPr>
            <a:r>
              <a:t>Black </a:t>
            </a:r>
            <a:r>
              <a:rPr u="sng"/>
              <a:t>female</a:t>
            </a:r>
            <a:r>
              <a:t> to white </a:t>
            </a:r>
            <a:r>
              <a:rPr u="sng"/>
              <a:t>female</a:t>
            </a:r>
            <a:r>
              <a:t>: 4.42</a:t>
            </a:r>
          </a:p>
          <a:p>
            <a:pPr>
              <a:defRPr sz="2000"/>
            </a:pPr>
            <a:r>
              <a:t>Black </a:t>
            </a:r>
            <a:r>
              <a:rPr u="sng"/>
              <a:t>female</a:t>
            </a:r>
            <a:r>
              <a:t> to white </a:t>
            </a:r>
            <a:r>
              <a:rPr u="sng"/>
              <a:t>Male</a:t>
            </a:r>
            <a:r>
              <a:t>: 5.44</a:t>
            </a:r>
          </a:p>
          <a:p>
            <a:pPr>
              <a:defRPr sz="2000"/>
            </a:pPr>
            <a:r>
              <a:t>Black </a:t>
            </a:r>
            <a:r>
              <a:rPr u="sng"/>
              <a:t>male</a:t>
            </a:r>
            <a:r>
              <a:t> to white </a:t>
            </a:r>
            <a:r>
              <a:rPr u="sng"/>
              <a:t>male</a:t>
            </a:r>
            <a:r>
              <a:t>: 3.46</a:t>
            </a:r>
          </a:p>
          <a:p>
            <a:pPr>
              <a:defRPr sz="2000"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9" name="Shape 5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Integrated: black 6.5 times than white</a:t>
            </a:r>
          </a:p>
          <a:p>
            <a:pPr/>
            <a:r>
              <a:t>Mostly minority: 9 times</a:t>
            </a:r>
          </a:p>
          <a:p>
            <a:pPr/>
          </a:p>
          <a:p>
            <a:pPr/>
            <a:r>
              <a:t> WM  WA  WS  WB  WL Int </a:t>
            </a:r>
          </a:p>
          <a:p>
            <a:pPr/>
            <a:r>
              <a:t> 84 127 114  10  24  38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8" name="Shape 5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0" name="Shape 5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5" name="Shape 6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2" name="Shape 6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2" name="Shape 6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Thank you! </a:t>
            </a:r>
          </a:p>
          <a:p>
            <a:pPr>
              <a:defRPr b="1"/>
            </a:pPr>
            <a:r>
              <a:t>Ecology of Evictions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4" name="Shape 6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6" name="Shape 6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Here’s a comparison between the two time periods.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1" name="Shape 6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Tim, refer to pg. 6 of the paper for more detailed information on the various types of buffers.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interesting about the integration story is that it could be a snapshot in time.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interesting about the integration story is that it could be a snapshot in time.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lnSpc>
                <a:spcPct val="100000"/>
              </a:lnSpc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Ryan </a:t>
            </a:r>
          </a:p>
          <a:p>
            <a:pPr defTabSz="584200">
              <a:lnSpc>
                <a:spcPct val="100000"/>
              </a:lnSpc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Talk about percents</a:t>
            </a:r>
          </a:p>
          <a:p>
            <a:pPr defTabSz="584200">
              <a:lnSpc>
                <a:spcPct val="100000"/>
              </a:lnSpc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defTabSz="584200">
              <a:lnSpc>
                <a:spcPct val="100000"/>
              </a:lnSpc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First line - 29th</a:t>
            </a:r>
          </a:p>
          <a:p>
            <a:pPr defTabSz="584200">
              <a:lnSpc>
                <a:spcPct val="100000"/>
              </a:lnSpc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Second line - 31st</a:t>
            </a:r>
          </a:p>
          <a:p>
            <a:pPr defTabSz="584200">
              <a:lnSpc>
                <a:spcPct val="100000"/>
              </a:lnSpc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Arrows - views of water - economic segregation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Shape 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…With burgeoning literature on neighborhoods effects, there hasn’t been extensive analysis of how neighborhood dynamics are associated with evictions.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408081" y="6621362"/>
            <a:ext cx="8730080" cy="2"/>
          </a:xfrm>
          <a:prstGeom prst="line">
            <a:avLst/>
          </a:prstGeom>
          <a:ln w="12700">
            <a:solidFill>
              <a:srgbClr val="60606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>
              <a:defRPr cap="none" sz="84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32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algn="ctr">
              <a:defRPr cap="none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algn="ctr">
              <a:buClrTx/>
              <a:buSzTx/>
              <a:buNone/>
              <a:defRPr sz="3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algn="ctr">
              <a:buClrTx/>
              <a:buSzTx/>
              <a:buNone/>
              <a:defRPr sz="3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algn="ctr">
              <a:buClrTx/>
              <a:buSzTx/>
              <a:buNone/>
              <a:defRPr sz="3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algn="ctr">
              <a:buClrTx/>
              <a:buSzTx/>
              <a:buNone/>
              <a:defRPr sz="3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algn="ctr">
              <a:defRPr cap="none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anchor="ctr"/>
          <a:lstStyle>
            <a:lvl1pPr marL="444500" indent="-444500">
              <a:spcBef>
                <a:spcPts val="4200"/>
              </a:spcBef>
              <a:buClrTx/>
              <a:buSzPct val="75000"/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>
              <a:spcBef>
                <a:spcPts val="4200"/>
              </a:spcBef>
              <a:buClrTx/>
              <a:buSzPct val="75000"/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>
              <a:spcBef>
                <a:spcPts val="4200"/>
              </a:spcBef>
              <a:buClrTx/>
              <a:buSzPct val="75000"/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>
              <a:spcBef>
                <a:spcPts val="4200"/>
              </a:spcBef>
              <a:buClrTx/>
              <a:buSzPct val="75000"/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>
              <a:spcBef>
                <a:spcPts val="4200"/>
              </a:spcBef>
              <a:buClrTx/>
              <a:buSzPct val="75000"/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algn="ctr">
              <a:defRPr cap="none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buClrTx/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buClrTx/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buClrTx/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buClrTx/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opic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357281" y="6761062"/>
            <a:ext cx="8730080" cy="2"/>
          </a:xfrm>
          <a:prstGeom prst="line">
            <a:avLst/>
          </a:prstGeom>
          <a:ln w="12700">
            <a:solidFill>
              <a:srgbClr val="60606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355600" y="3530600"/>
            <a:ext cx="12293600" cy="32385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opic Brea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357281" y="6761062"/>
            <a:ext cx="8730080" cy="2"/>
          </a:xfrm>
          <a:prstGeom prst="line">
            <a:avLst/>
          </a:prstGeom>
          <a:ln w="12700">
            <a:solidFill>
              <a:srgbClr val="60606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Title Text"/>
          <p:cNvSpPr txBox="1"/>
          <p:nvPr>
            <p:ph type="title"/>
          </p:nvPr>
        </p:nvSpPr>
        <p:spPr>
          <a:xfrm>
            <a:off x="355600" y="3530600"/>
            <a:ext cx="12293600" cy="3238500"/>
          </a:xfrm>
          <a:prstGeom prst="rect">
            <a:avLst/>
          </a:prstGeom>
        </p:spPr>
        <p:txBody>
          <a:bodyPr anchor="b"/>
          <a:lstStyle>
            <a:lvl1pPr>
              <a:defRPr cap="none" sz="84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1306656" y="533400"/>
            <a:ext cx="10388601" cy="58602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355600" y="6832600"/>
            <a:ext cx="12293600" cy="1257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355600" y="8077200"/>
            <a:ext cx="12293600" cy="1206500"/>
          </a:xfrm>
          <a:prstGeom prst="rect">
            <a:avLst/>
          </a:prstGeom>
        </p:spPr>
        <p:txBody>
          <a:bodyPr/>
          <a:lstStyle>
            <a:lvl2pPr>
              <a:spcBef>
                <a:spcPts val="1500"/>
              </a:spcBef>
              <a:defRPr>
                <a:solidFill>
                  <a:srgbClr val="52525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>
              <a:spcBef>
                <a:spcPts val="1500"/>
              </a:spcBef>
              <a:defRPr>
                <a:solidFill>
                  <a:srgbClr val="52525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>
              <a:spcBef>
                <a:spcPts val="1500"/>
              </a:spcBef>
              <a:defRPr>
                <a:solidFill>
                  <a:srgbClr val="52525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>
              <a:spcBef>
                <a:spcPts val="1500"/>
              </a:spcBef>
              <a:defRPr>
                <a:solidFill>
                  <a:srgbClr val="52525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6337300" y="9296400"/>
            <a:ext cx="317500" cy="3302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numCol="2" spcCol="614680"/>
          <a:lstStyle>
            <a:lvl1pPr>
              <a:spcBef>
                <a:spcPts val="3800"/>
              </a:spcBef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>
              <a:spcBef>
                <a:spcPts val="3800"/>
              </a:spcBef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>
              <a:spcBef>
                <a:spcPts val="3800"/>
              </a:spcBef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>
              <a:spcBef>
                <a:spcPts val="3800"/>
              </a:spcBef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>
              <a:spcBef>
                <a:spcPts val="3800"/>
              </a:spcBef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7888" y="1763630"/>
            <a:ext cx="6882698" cy="2"/>
          </a:xfrm>
          <a:prstGeom prst="line">
            <a:avLst/>
          </a:prstGeom>
          <a:ln w="12700">
            <a:solidFill>
              <a:srgbClr val="535353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55600" y="254000"/>
            <a:ext cx="122936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355600" y="2082800"/>
            <a:ext cx="12293600" cy="694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2pPr>
              <a:spcBef>
                <a:spcPts val="0"/>
              </a:spcBef>
              <a:defRPr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spcBef>
                <a:spcPts val="0"/>
              </a:spcBef>
              <a:defRPr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spcBef>
                <a:spcPts val="0"/>
              </a:spcBef>
              <a:defRPr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spcBef>
                <a:spcPts val="0"/>
              </a:spcBef>
              <a:defRPr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 fontScale="100000" lnSpcReduction="0"/>
          </a:bodyPr>
          <a:lstStyle>
            <a:lvl1pPr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titleStyle>
    <p:bodyStyle>
      <a:lvl1pPr marL="304800" marR="0" indent="-304800" algn="l" defTabSz="584200" latinLnBrk="0">
        <a:lnSpc>
          <a:spcPct val="100000"/>
        </a:lnSpc>
        <a:spcBef>
          <a:spcPts val="15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25252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685800" marR="0" indent="-304800" algn="l" defTabSz="584200" latinLnBrk="0">
        <a:lnSpc>
          <a:spcPct val="100000"/>
        </a:lnSpc>
        <a:spcBef>
          <a:spcPts val="15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25252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066800" marR="0" indent="-304800" algn="l" defTabSz="584200" latinLnBrk="0">
        <a:lnSpc>
          <a:spcPct val="100000"/>
        </a:lnSpc>
        <a:spcBef>
          <a:spcPts val="15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25252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447800" marR="0" indent="-304800" algn="l" defTabSz="584200" latinLnBrk="0">
        <a:lnSpc>
          <a:spcPct val="100000"/>
        </a:lnSpc>
        <a:spcBef>
          <a:spcPts val="15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25252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1828800" marR="0" indent="-304800" algn="l" defTabSz="584200" latinLnBrk="0">
        <a:lnSpc>
          <a:spcPct val="100000"/>
        </a:lnSpc>
        <a:spcBef>
          <a:spcPts val="15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25252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209800" marR="0" indent="-304800" algn="l" defTabSz="584200" latinLnBrk="0">
        <a:lnSpc>
          <a:spcPct val="100000"/>
        </a:lnSpc>
        <a:spcBef>
          <a:spcPts val="15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25252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590800" marR="0" indent="-304800" algn="l" defTabSz="584200" latinLnBrk="0">
        <a:lnSpc>
          <a:spcPct val="100000"/>
        </a:lnSpc>
        <a:spcBef>
          <a:spcPts val="15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25252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2971800" marR="0" indent="-304800" algn="l" defTabSz="584200" latinLnBrk="0">
        <a:lnSpc>
          <a:spcPct val="100000"/>
        </a:lnSpc>
        <a:spcBef>
          <a:spcPts val="15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25252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352800" marR="0" indent="-304800" algn="l" defTabSz="584200" latinLnBrk="0">
        <a:lnSpc>
          <a:spcPct val="100000"/>
        </a:lnSpc>
        <a:spcBef>
          <a:spcPts val="1500"/>
        </a:spcBef>
        <a:spcAft>
          <a:spcPts val="0"/>
        </a:spcAft>
        <a:buClr>
          <a:srgbClr val="535353"/>
        </a:buClr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25252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77@uw.edu" TargetMode="External"/><Relationship Id="rId4" Type="http://schemas.openxmlformats.org/officeDocument/2006/relationships/hyperlink" Target="http://bit.ly/seattleevictions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12.png"/><Relationship Id="rId4" Type="http://schemas.openxmlformats.org/officeDocument/2006/relationships/hyperlink" Target="mailto:t77@uw.edu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hyperlink" Target="mailto:t77@uw.edu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hyperlink" Target="mailto:t77@uw.edu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hyperlink" Target="mailto:t77@uw.edu" TargetMode="External"/><Relationship Id="rId5" Type="http://schemas.openxmlformats.org/officeDocument/2006/relationships/hyperlink" Target="http://bit.ly/seattleevictions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t77@uw.edu" TargetMode="External"/><Relationship Id="rId3" Type="http://schemas.openxmlformats.org/officeDocument/2006/relationships/hyperlink" Target="http://bit.ly/seattleevictions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"/><Relationship Id="rId4" Type="http://schemas.openxmlformats.org/officeDocument/2006/relationships/hyperlink" Target="mailto:t77@uw.edu" TargetMode="External"/><Relationship Id="rId5" Type="http://schemas.openxmlformats.org/officeDocument/2006/relationships/hyperlink" Target="http://bit.ly/seattleevictions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t77@uw.edu" TargetMode="External"/><Relationship Id="rId4" Type="http://schemas.openxmlformats.org/officeDocument/2006/relationships/hyperlink" Target="http://bit.ly/seattleevictions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hyperlink" Target="mailto:t77@uw.edu" TargetMode="External"/><Relationship Id="rId5" Type="http://schemas.openxmlformats.org/officeDocument/2006/relationships/hyperlink" Target="http://bit.ly/seattleevictions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t77@uw.edu" TargetMode="External"/><Relationship Id="rId3" Type="http://schemas.openxmlformats.org/officeDocument/2006/relationships/hyperlink" Target="http://bit.ly/seattleevictions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hyperlink" Target="mailto:t77@uw.edu" TargetMode="External"/><Relationship Id="rId6" Type="http://schemas.openxmlformats.org/officeDocument/2006/relationships/hyperlink" Target="http://bit.ly/seattleevictions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hyperlink" Target="mailto:t77@uw.edu" TargetMode="External"/><Relationship Id="rId7" Type="http://schemas.openxmlformats.org/officeDocument/2006/relationships/hyperlink" Target="http://bit.ly/seattleevictions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hyperlink" Target="mailto:t77@uw.edu" TargetMode="External"/><Relationship Id="rId8" Type="http://schemas.openxmlformats.org/officeDocument/2006/relationships/hyperlink" Target="http://bit.ly/seattleevictions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t77@uw.edu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hyperlink" Target="mailto:t77@uw.edu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t77@uw.edu" TargetMode="External"/><Relationship Id="rId3" Type="http://schemas.openxmlformats.org/officeDocument/2006/relationships/hyperlink" Target="http://bit.ly/seattleevictions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hyperlink" Target="mailto:t77@uw.edu" TargetMode="External"/><Relationship Id="rId5" Type="http://schemas.openxmlformats.org/officeDocument/2006/relationships/hyperlink" Target="http://bit.ly/seattleevictions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hyperlink" Target="mailto:t77@uw.edu" TargetMode="External"/><Relationship Id="rId5" Type="http://schemas.openxmlformats.org/officeDocument/2006/relationships/hyperlink" Target="http://bit.ly/seattleevictions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t77@uw.edu" TargetMode="External"/><Relationship Id="rId4" Type="http://schemas.openxmlformats.org/officeDocument/2006/relationships/hyperlink" Target="http://bit.ly/seattleevictions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hyperlink" Target="mailto:t77@uw.edu" TargetMode="External"/><Relationship Id="rId5" Type="http://schemas.openxmlformats.org/officeDocument/2006/relationships/hyperlink" Target="http://bit.ly/seattleevictions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mailto:t77@uw.edu" TargetMode="External"/><Relationship Id="rId4" Type="http://schemas.openxmlformats.org/officeDocument/2006/relationships/hyperlink" Target="http://bit.ly/seattleevictions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t77@uw.edu" TargetMode="External"/><Relationship Id="rId4" Type="http://schemas.openxmlformats.org/officeDocument/2006/relationships/hyperlink" Target="http://bit.ly/seattleevictions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t77@uw.edu" TargetMode="External"/><Relationship Id="rId4" Type="http://schemas.openxmlformats.org/officeDocument/2006/relationships/hyperlink" Target="http://bit.ly/seattleevictions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hyperlink" Target="mailto:t77@uw.edu" TargetMode="External"/><Relationship Id="rId4" Type="http://schemas.openxmlformats.org/officeDocument/2006/relationships/hyperlink" Target="http://bit.ly/seattleevictions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hyperlink" Target="mailto:t77@uw.edu" TargetMode="External"/><Relationship Id="rId5" Type="http://schemas.openxmlformats.org/officeDocument/2006/relationships/hyperlink" Target="http://bit.ly/seattleevictions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hyperlink" Target="mailto:t77@uw.edu" TargetMode="External"/><Relationship Id="rId5" Type="http://schemas.openxmlformats.org/officeDocument/2006/relationships/hyperlink" Target="http://bit.ly/seattleevictions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hyperlink" Target="mailto:t77@uw.edu" TargetMode="External"/><Relationship Id="rId4" Type="http://schemas.openxmlformats.org/officeDocument/2006/relationships/hyperlink" Target="http://bit.ly/seattleevictions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hyperlink" Target="mailto:t77@uw.edu" TargetMode="External"/><Relationship Id="rId4" Type="http://schemas.openxmlformats.org/officeDocument/2006/relationships/hyperlink" Target="http://bit.ly/seattleevictions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mailto:t77@uw.edu" TargetMode="External"/><Relationship Id="rId4" Type="http://schemas.openxmlformats.org/officeDocument/2006/relationships/image" Target="../media/image5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hyperlink" Target="mailto:t77@uw.edu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hyperlink" Target="mailto:t77@uw.edu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hyperlink" Target="mailto:t77@uw.edu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t77@uw.edu" TargetMode="External"/><Relationship Id="rId4" Type="http://schemas.openxmlformats.org/officeDocument/2006/relationships/hyperlink" Target="http://bit.ly/seattleevictions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t77@uw.edu" TargetMode="External"/><Relationship Id="rId3" Type="http://schemas.openxmlformats.org/officeDocument/2006/relationships/hyperlink" Target="http://bit.ly/seattleevictions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t77@uw.edu" TargetMode="External"/><Relationship Id="rId4" Type="http://schemas.openxmlformats.org/officeDocument/2006/relationships/hyperlink" Target="http://bit.ly/seattleevictions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t77@uw.edu" TargetMode="External"/><Relationship Id="rId4" Type="http://schemas.openxmlformats.org/officeDocument/2006/relationships/image" Target="../media/image5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png"/><Relationship Id="rId3" Type="http://schemas.openxmlformats.org/officeDocument/2006/relationships/hyperlink" Target="mailto:t77@uw.edu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5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5" Type="http://schemas.openxmlformats.org/officeDocument/2006/relationships/image" Target="../media/image2.jpeg"/><Relationship Id="rId6" Type="http://schemas.openxmlformats.org/officeDocument/2006/relationships/image" Target="../media/image6.png"/><Relationship Id="rId7" Type="http://schemas.openxmlformats.org/officeDocument/2006/relationships/hyperlink" Target="mailto:t77@uw.edu" TargetMode="External"/><Relationship Id="rId8" Type="http://schemas.openxmlformats.org/officeDocument/2006/relationships/hyperlink" Target="http://bit.ly/seattleevictions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t77@uw.edu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t77@uw.edu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9.png"/><Relationship Id="rId4" Type="http://schemas.openxmlformats.org/officeDocument/2006/relationships/image" Target="../media/image4.jpeg"/><Relationship Id="rId5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11.png"/><Relationship Id="rId4" Type="http://schemas.openxmlformats.org/officeDocument/2006/relationships/hyperlink" Target="mailto:t77@uw.edu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orced Evictions, Gentrification, &amp; Race…"/>
          <p:cNvSpPr txBox="1"/>
          <p:nvPr>
            <p:ph type="ctrTitle"/>
          </p:nvPr>
        </p:nvSpPr>
        <p:spPr>
          <a:xfrm>
            <a:off x="355600" y="2920600"/>
            <a:ext cx="12293600" cy="3759600"/>
          </a:xfrm>
          <a:prstGeom prst="rect">
            <a:avLst/>
          </a:prstGeom>
        </p:spPr>
        <p:txBody>
          <a:bodyPr/>
          <a:lstStyle/>
          <a:p>
            <a:pPr defTabSz="490727">
              <a:lnSpc>
                <a:spcPct val="80000"/>
              </a:lnSpc>
              <a:defRPr sz="10752"/>
            </a:pPr>
            <a:r>
              <a:rPr>
                <a:solidFill>
                  <a:schemeClr val="accent5"/>
                </a:solidFill>
              </a:rPr>
              <a:t>Forced Evictions, Gentrification, &amp; Race</a:t>
            </a:r>
            <a:endParaRPr>
              <a:solidFill>
                <a:schemeClr val="accent5"/>
              </a:solidFill>
            </a:endParaRPr>
          </a:p>
          <a:p>
            <a:pPr defTabSz="490727">
              <a:lnSpc>
                <a:spcPct val="80000"/>
              </a:lnSpc>
              <a:defRPr sz="6048">
                <a:solidFill>
                  <a:srgbClr val="53585F"/>
                </a:solidFill>
              </a:defRPr>
            </a:pPr>
            <a:r>
              <a:t>Seattle &amp; King County </a:t>
            </a:r>
          </a:p>
        </p:txBody>
      </p:sp>
      <p:sp>
        <p:nvSpPr>
          <p:cNvPr id="121" name="Slide Number"/>
          <p:cNvSpPr txBox="1"/>
          <p:nvPr>
            <p:ph type="sldNum" sz="quarter" idx="4294967295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Tim Thomas, Ph.D…"/>
          <p:cNvSpPr txBox="1"/>
          <p:nvPr/>
        </p:nvSpPr>
        <p:spPr>
          <a:xfrm>
            <a:off x="355600" y="6651425"/>
            <a:ext cx="3664349" cy="1798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21310">
              <a:buClr>
                <a:srgbClr val="535353"/>
              </a:buClr>
              <a:defRPr sz="20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Thomas, Ph.D</a:t>
            </a:r>
          </a:p>
          <a:p>
            <a:pPr algn="l" defTabSz="321310">
              <a:buClr>
                <a:srgbClr val="535353"/>
              </a:buClr>
              <a:defRPr sz="20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Postdoctoral Fellow</a:t>
            </a:r>
          </a:p>
          <a:p>
            <a:pPr algn="l" defTabSz="321310">
              <a:buClr>
                <a:srgbClr val="535353"/>
              </a:buClr>
              <a:defRPr sz="20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University of Washington </a:t>
            </a:r>
          </a:p>
          <a:p>
            <a:pPr algn="l" defTabSz="321310">
              <a:buClr>
                <a:srgbClr val="535353"/>
              </a:buClr>
              <a:defRPr sz="20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eScience Institute &amp; Sociology</a:t>
            </a:r>
          </a:p>
          <a:p>
            <a:pPr algn="l" defTabSz="321310">
              <a:buClr>
                <a:srgbClr val="535353"/>
              </a:buClr>
              <a:defRPr sz="20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hlinkClick r:id="rId3" invalidUrl="" action="" tgtFrame="" tooltip="" history="1" highlightClick="0" endSnd="0"/>
              </a:rPr>
              <a:t>t77@uw.edu</a:t>
            </a:r>
          </a:p>
        </p:txBody>
      </p:sp>
      <p:sp>
        <p:nvSpPr>
          <p:cNvPr id="123" name="Download this talk at bit.ly/seattleevictions"/>
          <p:cNvSpPr txBox="1"/>
          <p:nvPr/>
        </p:nvSpPr>
        <p:spPr>
          <a:xfrm>
            <a:off x="408081" y="8635745"/>
            <a:ext cx="7451853" cy="58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1500"/>
              </a:spcBef>
              <a:defRPr sz="32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Download this talk at </a:t>
            </a:r>
            <a:r>
              <a:rPr u="sng">
                <a:hlinkClick r:id="rId4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Japanese Internment 19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Japanese Internment 1942</a:t>
            </a:r>
          </a:p>
        </p:txBody>
      </p:sp>
      <p:grpSp>
        <p:nvGrpSpPr>
          <p:cNvPr id="212" name="JIntReturn.jpg"/>
          <p:cNvGrpSpPr/>
          <p:nvPr/>
        </p:nvGrpSpPr>
        <p:grpSpPr>
          <a:xfrm>
            <a:off x="2016399" y="2000172"/>
            <a:ext cx="8972002" cy="6928083"/>
            <a:chOff x="0" y="0"/>
            <a:chExt cx="8972001" cy="6928081"/>
          </a:xfrm>
        </p:grpSpPr>
        <p:pic>
          <p:nvPicPr>
            <p:cNvPr id="211" name="JIntReturn.jpg" descr="JIntReturn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8718002" cy="65978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JIntReturn.jpg" descr="JIntReturn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972002" cy="6928082"/>
            </a:xfrm>
            <a:prstGeom prst="rect">
              <a:avLst/>
            </a:prstGeom>
            <a:effectLst/>
          </p:spPr>
        </p:pic>
      </p:grpSp>
      <p:sp>
        <p:nvSpPr>
          <p:cNvPr id="213" name="http://peopleus.blogspot.com/2010/10/japanese-internment-at-manzanar.html"/>
          <p:cNvSpPr txBox="1"/>
          <p:nvPr/>
        </p:nvSpPr>
        <p:spPr>
          <a:xfrm>
            <a:off x="3154362" y="9355893"/>
            <a:ext cx="669607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http://peopleus.blogspot.com/2010/10/japanese-internment-at-manzanar.html</a:t>
            </a:r>
          </a:p>
        </p:txBody>
      </p:sp>
      <p:sp>
        <p:nvSpPr>
          <p:cNvPr id="214" name="Family Return: Hunt, Idaho (AP Photo)"/>
          <p:cNvSpPr txBox="1"/>
          <p:nvPr/>
        </p:nvSpPr>
        <p:spPr>
          <a:xfrm>
            <a:off x="3315111" y="8844511"/>
            <a:ext cx="635223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500"/>
              </a:spcBef>
              <a:defRPr sz="2800">
                <a:solidFill>
                  <a:srgbClr val="52525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Family Return: Hunt, Idaho (AP Photo)</a:t>
            </a:r>
          </a:p>
        </p:txBody>
      </p:sp>
      <p:sp>
        <p:nvSpPr>
          <p:cNvPr id="215" name="Tim Thomas - t77@uw.edu"/>
          <p:cNvSpPr txBox="1"/>
          <p:nvPr/>
        </p:nvSpPr>
        <p:spPr>
          <a:xfrm>
            <a:off x="10468330" y="9314257"/>
            <a:ext cx="2180871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4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Japanese Population 1920 - 196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6840"/>
            </a:lvl1pPr>
          </a:lstStyle>
          <a:p>
            <a:pPr/>
            <a:r>
              <a:t>Japanese Population 1920 - 1960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933" t="1372" r="1388" b="2889"/>
          <a:stretch>
            <a:fillRect/>
          </a:stretch>
        </p:blipFill>
        <p:spPr>
          <a:xfrm>
            <a:off x="7039973" y="2597302"/>
            <a:ext cx="4434109" cy="6663955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ource: Seattle Civil Rights &amp; Labor History Project"/>
          <p:cNvSpPr txBox="1"/>
          <p:nvPr/>
        </p:nvSpPr>
        <p:spPr>
          <a:xfrm>
            <a:off x="4260881" y="9291393"/>
            <a:ext cx="448303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Seattle Civil Rights &amp; Labor History Project 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450" r="1973" b="2772"/>
          <a:stretch>
            <a:fillRect/>
          </a:stretch>
        </p:blipFill>
        <p:spPr>
          <a:xfrm>
            <a:off x="883676" y="2584602"/>
            <a:ext cx="4600245" cy="662966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Arrow"/>
          <p:cNvSpPr/>
          <p:nvPr/>
        </p:nvSpPr>
        <p:spPr>
          <a:xfrm>
            <a:off x="5624823" y="5093531"/>
            <a:ext cx="14151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2" name="1920"/>
          <p:cNvSpPr txBox="1"/>
          <p:nvPr/>
        </p:nvSpPr>
        <p:spPr>
          <a:xfrm>
            <a:off x="2503634" y="1926588"/>
            <a:ext cx="1118109" cy="684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1920</a:t>
            </a:r>
          </a:p>
        </p:txBody>
      </p:sp>
      <p:sp>
        <p:nvSpPr>
          <p:cNvPr id="223" name="1960"/>
          <p:cNvSpPr txBox="1"/>
          <p:nvPr/>
        </p:nvSpPr>
        <p:spPr>
          <a:xfrm>
            <a:off x="8926955" y="1940677"/>
            <a:ext cx="1118109" cy="68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1960</a:t>
            </a:r>
          </a:p>
        </p:txBody>
      </p:sp>
      <p:sp>
        <p:nvSpPr>
          <p:cNvPr id="224" name="Tim Thomas - t77@uw.edu"/>
          <p:cNvSpPr txBox="1"/>
          <p:nvPr/>
        </p:nvSpPr>
        <p:spPr>
          <a:xfrm>
            <a:off x="10468330" y="9314257"/>
            <a:ext cx="2180871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4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Non-White Mobility of 40 Ye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Non-White Mobility of 40 Years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746818" y="1949294"/>
            <a:ext cx="11370388" cy="7728809"/>
            <a:chOff x="0" y="0"/>
            <a:chExt cx="11370386" cy="7728807"/>
          </a:xfrm>
        </p:grpSpPr>
        <p:sp>
          <p:nvSpPr>
            <p:cNvPr id="227" name="1980"/>
            <p:cNvSpPr txBox="1"/>
            <p:nvPr/>
          </p:nvSpPr>
          <p:spPr>
            <a:xfrm>
              <a:off x="903941" y="5795565"/>
              <a:ext cx="905155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1980</a:t>
              </a:r>
            </a:p>
          </p:txBody>
        </p:sp>
        <p:sp>
          <p:nvSpPr>
            <p:cNvPr id="228" name="1990"/>
            <p:cNvSpPr txBox="1"/>
            <p:nvPr/>
          </p:nvSpPr>
          <p:spPr>
            <a:xfrm>
              <a:off x="3843614" y="5795565"/>
              <a:ext cx="905155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1990</a:t>
              </a:r>
            </a:p>
          </p:txBody>
        </p:sp>
        <p:sp>
          <p:nvSpPr>
            <p:cNvPr id="229" name="2000"/>
            <p:cNvSpPr txBox="1"/>
            <p:nvPr/>
          </p:nvSpPr>
          <p:spPr>
            <a:xfrm>
              <a:off x="6773159" y="5795565"/>
              <a:ext cx="905155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2000</a:t>
              </a:r>
            </a:p>
          </p:txBody>
        </p:sp>
        <p:sp>
          <p:nvSpPr>
            <p:cNvPr id="230" name="2010"/>
            <p:cNvSpPr txBox="1"/>
            <p:nvPr/>
          </p:nvSpPr>
          <p:spPr>
            <a:xfrm>
              <a:off x="9710645" y="5795565"/>
              <a:ext cx="905155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2010</a:t>
              </a:r>
            </a:p>
          </p:txBody>
        </p:sp>
        <p:pic>
          <p:nvPicPr>
            <p:cNvPr id="231" name="NonWhite1980.png" descr="NonWhite1980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2633" t="6278" r="34860" b="23910"/>
            <a:stretch>
              <a:fillRect/>
            </a:stretch>
          </p:blipFill>
          <p:spPr>
            <a:xfrm>
              <a:off x="152400" y="0"/>
              <a:ext cx="2396344" cy="5795498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32" name="NonWhite1990.png" descr="NonWhite1990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3131" t="6393" r="34917" b="23913"/>
            <a:stretch>
              <a:fillRect/>
            </a:stretch>
          </p:blipFill>
          <p:spPr>
            <a:xfrm>
              <a:off x="3108146" y="0"/>
              <a:ext cx="2359417" cy="579541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33" name="NonWhite2000.png" descr="NonWhite2000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3081" t="6397" r="34965" b="23826"/>
            <a:stretch>
              <a:fillRect/>
            </a:stretch>
          </p:blipFill>
          <p:spPr>
            <a:xfrm>
              <a:off x="6043652" y="0"/>
              <a:ext cx="2356767" cy="5795377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234" name="NonWhite2010.png" descr="NonWhite2010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3124" t="6415" r="34415" b="24056"/>
            <a:stretch>
              <a:fillRect/>
            </a:stretch>
          </p:blipFill>
          <p:spPr>
            <a:xfrm>
              <a:off x="8967635" y="0"/>
              <a:ext cx="2402752" cy="5795469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grpSp>
          <p:nvGrpSpPr>
            <p:cNvPr id="242" name="Group"/>
            <p:cNvGrpSpPr/>
            <p:nvPr/>
          </p:nvGrpSpPr>
          <p:grpSpPr>
            <a:xfrm>
              <a:off x="0" y="6328965"/>
              <a:ext cx="3563671" cy="1399843"/>
              <a:chOff x="0" y="0"/>
              <a:chExt cx="3563670" cy="1399841"/>
            </a:xfrm>
          </p:grpSpPr>
          <p:pic>
            <p:nvPicPr>
              <p:cNvPr id="235" name="Fig7SeaBlackChange.pdf" descr="Fig7SeaBlackChan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4886" t="88305" r="51678" b="0"/>
              <a:stretch>
                <a:fillRect/>
              </a:stretch>
            </p:blipFill>
            <p:spPr>
              <a:xfrm>
                <a:off x="0" y="417198"/>
                <a:ext cx="3094316" cy="9826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6" name="Percent Non-white"/>
              <p:cNvSpPr txBox="1"/>
              <p:nvPr/>
            </p:nvSpPr>
            <p:spPr>
              <a:xfrm>
                <a:off x="115624" y="0"/>
                <a:ext cx="3448047" cy="42630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sz="1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Percent Non-white</a:t>
                </a:r>
              </a:p>
            </p:txBody>
          </p:sp>
          <p:sp>
            <p:nvSpPr>
              <p:cNvPr id="237" name="0 - 20%"/>
              <p:cNvSpPr/>
              <p:nvPr/>
            </p:nvSpPr>
            <p:spPr>
              <a:xfrm>
                <a:off x="592819" y="438188"/>
                <a:ext cx="929946" cy="2519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0 - 20%</a:t>
                </a:r>
              </a:p>
            </p:txBody>
          </p:sp>
          <p:sp>
            <p:nvSpPr>
              <p:cNvPr id="238" name="20 - 40%"/>
              <p:cNvSpPr/>
              <p:nvPr/>
            </p:nvSpPr>
            <p:spPr>
              <a:xfrm>
                <a:off x="592819" y="720289"/>
                <a:ext cx="929946" cy="2519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20 - 40%</a:t>
                </a:r>
              </a:p>
            </p:txBody>
          </p:sp>
          <p:sp>
            <p:nvSpPr>
              <p:cNvPr id="239" name="40 - 60%"/>
              <p:cNvSpPr/>
              <p:nvPr/>
            </p:nvSpPr>
            <p:spPr>
              <a:xfrm>
                <a:off x="592819" y="1018597"/>
                <a:ext cx="929946" cy="2519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40 - 60%</a:t>
                </a:r>
              </a:p>
            </p:txBody>
          </p:sp>
          <p:sp>
            <p:nvSpPr>
              <p:cNvPr id="240" name="60 - 80%"/>
              <p:cNvSpPr/>
              <p:nvPr/>
            </p:nvSpPr>
            <p:spPr>
              <a:xfrm>
                <a:off x="2164373" y="438188"/>
                <a:ext cx="929946" cy="2519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60 - 80%</a:t>
                </a:r>
              </a:p>
            </p:txBody>
          </p:sp>
          <p:sp>
            <p:nvSpPr>
              <p:cNvPr id="241" name="80 - 100%"/>
              <p:cNvSpPr/>
              <p:nvPr/>
            </p:nvSpPr>
            <p:spPr>
              <a:xfrm>
                <a:off x="2164373" y="737704"/>
                <a:ext cx="929946" cy="2519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80 - 100%</a:t>
                </a:r>
              </a:p>
            </p:txBody>
          </p:sp>
        </p:grpSp>
      </p:grpSp>
      <p:sp>
        <p:nvSpPr>
          <p:cNvPr id="244" name="Tim Thomas, Department of Sociology, University of Washington, Source: U.S. Census"/>
          <p:cNvSpPr txBox="1"/>
          <p:nvPr/>
        </p:nvSpPr>
        <p:spPr>
          <a:xfrm>
            <a:off x="5112299" y="9360603"/>
            <a:ext cx="698840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Tim Thomas, Department of Sociology, University of Washington, Source: U.S. Census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Black Mobility Over 40 Yea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Black Mobility Over 40 Years</a:t>
            </a:r>
          </a:p>
        </p:txBody>
      </p:sp>
      <p:pic>
        <p:nvPicPr>
          <p:cNvPr id="249" name="Black1980.png" descr="Black1980.png"/>
          <p:cNvPicPr>
            <a:picLocks noChangeAspect="1"/>
          </p:cNvPicPr>
          <p:nvPr/>
        </p:nvPicPr>
        <p:blipFill>
          <a:blip r:embed="rId3">
            <a:extLst/>
          </a:blip>
          <a:srcRect l="32749" t="6331" r="34790" b="23868"/>
          <a:stretch>
            <a:fillRect/>
          </a:stretch>
        </p:blipFill>
        <p:spPr>
          <a:xfrm>
            <a:off x="911918" y="1961994"/>
            <a:ext cx="2382924" cy="57702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50" name="Black1990.png" descr="Black1990.png"/>
          <p:cNvPicPr>
            <a:picLocks noChangeAspect="1"/>
          </p:cNvPicPr>
          <p:nvPr/>
        </p:nvPicPr>
        <p:blipFill>
          <a:blip r:embed="rId4">
            <a:extLst/>
          </a:blip>
          <a:srcRect l="32953" t="6275" r="34956" b="23766"/>
          <a:stretch>
            <a:fillRect/>
          </a:stretch>
        </p:blipFill>
        <p:spPr>
          <a:xfrm>
            <a:off x="3867665" y="1961994"/>
            <a:ext cx="2350494" cy="57703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51" name="Black2000.png" descr="Black2000.png"/>
          <p:cNvPicPr>
            <a:picLocks noChangeAspect="1"/>
          </p:cNvPicPr>
          <p:nvPr/>
        </p:nvPicPr>
        <p:blipFill>
          <a:blip r:embed="rId5">
            <a:extLst/>
          </a:blip>
          <a:srcRect l="32860" t="6078" r="34894" b="24007"/>
          <a:stretch>
            <a:fillRect/>
          </a:stretch>
        </p:blipFill>
        <p:spPr>
          <a:xfrm>
            <a:off x="6790860" y="1961994"/>
            <a:ext cx="2363368" cy="577050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52" name="Black2010.png" descr="Black2010.png"/>
          <p:cNvPicPr>
            <a:picLocks noChangeAspect="1"/>
          </p:cNvPicPr>
          <p:nvPr/>
        </p:nvPicPr>
        <p:blipFill>
          <a:blip r:embed="rId6">
            <a:extLst/>
          </a:blip>
          <a:srcRect l="33017" t="6332" r="34730" b="23812"/>
          <a:stretch>
            <a:fillRect/>
          </a:stretch>
        </p:blipFill>
        <p:spPr>
          <a:xfrm>
            <a:off x="9727154" y="1961994"/>
            <a:ext cx="2365728" cy="57701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53" name="1980"/>
          <p:cNvSpPr txBox="1"/>
          <p:nvPr/>
        </p:nvSpPr>
        <p:spPr>
          <a:xfrm>
            <a:off x="1650760" y="7744860"/>
            <a:ext cx="90515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1980</a:t>
            </a:r>
          </a:p>
        </p:txBody>
      </p:sp>
      <p:sp>
        <p:nvSpPr>
          <p:cNvPr id="254" name="1990"/>
          <p:cNvSpPr txBox="1"/>
          <p:nvPr/>
        </p:nvSpPr>
        <p:spPr>
          <a:xfrm>
            <a:off x="4590433" y="7744860"/>
            <a:ext cx="90515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1990</a:t>
            </a:r>
          </a:p>
        </p:txBody>
      </p:sp>
      <p:sp>
        <p:nvSpPr>
          <p:cNvPr id="255" name="2000"/>
          <p:cNvSpPr txBox="1"/>
          <p:nvPr/>
        </p:nvSpPr>
        <p:spPr>
          <a:xfrm>
            <a:off x="7519978" y="7744860"/>
            <a:ext cx="90515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2000</a:t>
            </a:r>
          </a:p>
        </p:txBody>
      </p:sp>
      <p:sp>
        <p:nvSpPr>
          <p:cNvPr id="256" name="2010"/>
          <p:cNvSpPr txBox="1"/>
          <p:nvPr/>
        </p:nvSpPr>
        <p:spPr>
          <a:xfrm>
            <a:off x="10457463" y="7744860"/>
            <a:ext cx="9051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2010</a:t>
            </a:r>
          </a:p>
        </p:txBody>
      </p:sp>
      <p:grpSp>
        <p:nvGrpSpPr>
          <p:cNvPr id="264" name="Group"/>
          <p:cNvGrpSpPr/>
          <p:nvPr/>
        </p:nvGrpSpPr>
        <p:grpSpPr>
          <a:xfrm>
            <a:off x="746818" y="8278260"/>
            <a:ext cx="3094320" cy="1399843"/>
            <a:chOff x="0" y="0"/>
            <a:chExt cx="3094318" cy="1399841"/>
          </a:xfrm>
        </p:grpSpPr>
        <p:pic>
          <p:nvPicPr>
            <p:cNvPr id="257" name="Fig7SeaBlackChange.pdf" descr="Fig7SeaBlackChange.pd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886" t="88305" r="51678" b="0"/>
            <a:stretch>
              <a:fillRect/>
            </a:stretch>
          </p:blipFill>
          <p:spPr>
            <a:xfrm>
              <a:off x="0" y="417198"/>
              <a:ext cx="3094316" cy="982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Percent Black"/>
            <p:cNvSpPr txBox="1"/>
            <p:nvPr/>
          </p:nvSpPr>
          <p:spPr>
            <a:xfrm>
              <a:off x="115624" y="0"/>
              <a:ext cx="2434421" cy="42630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1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Percent Black</a:t>
              </a:r>
            </a:p>
          </p:txBody>
        </p:sp>
        <p:sp>
          <p:nvSpPr>
            <p:cNvPr id="259" name="0 - 20%"/>
            <p:cNvSpPr/>
            <p:nvPr/>
          </p:nvSpPr>
          <p:spPr>
            <a:xfrm>
              <a:off x="592819" y="438188"/>
              <a:ext cx="929946" cy="2519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0 - 20%</a:t>
              </a:r>
            </a:p>
          </p:txBody>
        </p:sp>
        <p:sp>
          <p:nvSpPr>
            <p:cNvPr id="260" name="20 - 40%"/>
            <p:cNvSpPr/>
            <p:nvPr/>
          </p:nvSpPr>
          <p:spPr>
            <a:xfrm>
              <a:off x="592819" y="720289"/>
              <a:ext cx="929946" cy="2519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20 - 40%</a:t>
              </a:r>
            </a:p>
          </p:txBody>
        </p:sp>
        <p:sp>
          <p:nvSpPr>
            <p:cNvPr id="261" name="40 - 60%"/>
            <p:cNvSpPr/>
            <p:nvPr/>
          </p:nvSpPr>
          <p:spPr>
            <a:xfrm>
              <a:off x="592819" y="1018597"/>
              <a:ext cx="929946" cy="2519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40 - 60%</a:t>
              </a:r>
            </a:p>
          </p:txBody>
        </p:sp>
        <p:sp>
          <p:nvSpPr>
            <p:cNvPr id="262" name="60 - 80%"/>
            <p:cNvSpPr/>
            <p:nvPr/>
          </p:nvSpPr>
          <p:spPr>
            <a:xfrm>
              <a:off x="2164373" y="438188"/>
              <a:ext cx="929946" cy="2519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60 - 80%</a:t>
              </a:r>
            </a:p>
          </p:txBody>
        </p:sp>
        <p:sp>
          <p:nvSpPr>
            <p:cNvPr id="263" name="80 - 100%"/>
            <p:cNvSpPr/>
            <p:nvPr/>
          </p:nvSpPr>
          <p:spPr>
            <a:xfrm>
              <a:off x="2164373" y="737704"/>
              <a:ext cx="929946" cy="2519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80 - 100%</a:t>
              </a:r>
            </a:p>
          </p:txBody>
        </p:sp>
      </p:grpSp>
      <p:sp>
        <p:nvSpPr>
          <p:cNvPr id="265" name="Tim Thomas, Department of Sociology, University of Washington, Source: U.S. Census"/>
          <p:cNvSpPr txBox="1"/>
          <p:nvPr/>
        </p:nvSpPr>
        <p:spPr>
          <a:xfrm>
            <a:off x="5112299" y="9360603"/>
            <a:ext cx="698840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Tim Thomas, Department of Sociology, University of Washington, Source: U.S. Census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creen Shot 2018-02-22 at 11.34.58 PM.png" descr="Screen Shot 2018-02-22 at 11.34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3" y="0"/>
            <a:ext cx="12996673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Central District…"/>
          <p:cNvSpPr txBox="1"/>
          <p:nvPr>
            <p:ph type="title" idx="4294967295"/>
          </p:nvPr>
        </p:nvSpPr>
        <p:spPr>
          <a:xfrm>
            <a:off x="355600" y="254000"/>
            <a:ext cx="2967523" cy="23047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254000" tIns="254000" rIns="254000" bIns="254000"/>
          <a:lstStyle/>
          <a:p>
            <a:pPr defTabSz="560831">
              <a:defRPr sz="3839"/>
            </a:pPr>
            <a:r>
              <a:t>Central District</a:t>
            </a:r>
          </a:p>
          <a:p>
            <a:pPr defTabSz="560831">
              <a:defRPr sz="3839"/>
            </a:pPr>
            <a:r>
              <a:t>Tract 8900</a:t>
            </a:r>
          </a:p>
        </p:txBody>
      </p:sp>
      <p:sp>
        <p:nvSpPr>
          <p:cNvPr id="271" name="Tract Fact…"/>
          <p:cNvSpPr txBox="1"/>
          <p:nvPr/>
        </p:nvSpPr>
        <p:spPr>
          <a:xfrm>
            <a:off x="355600" y="2944838"/>
            <a:ext cx="2967523" cy="386392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 anchor="ctr">
            <a:spAutoFit/>
          </a:bodyPr>
          <a:lstStyle/>
          <a:p>
            <a:pPr algn="l">
              <a:defRPr sz="3300">
                <a:solidFill>
                  <a:srgbClr val="52525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Tract Fact</a:t>
            </a:r>
          </a:p>
          <a:p>
            <a:pPr algn="l">
              <a:defRPr sz="2600">
                <a:solidFill>
                  <a:srgbClr val="5252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West Side Racial Distribution</a:t>
            </a:r>
          </a:p>
          <a:p>
            <a:pPr algn="l">
              <a:defRPr sz="2600">
                <a:solidFill>
                  <a:srgbClr val="5252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</a:t>
            </a:r>
          </a:p>
          <a:p>
            <a:pPr algn="l">
              <a:defRPr sz="2600">
                <a:solidFill>
                  <a:srgbClr val="5252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White - 45%, </a:t>
            </a:r>
          </a:p>
          <a:p>
            <a:pPr algn="l">
              <a:defRPr sz="2600">
                <a:solidFill>
                  <a:srgbClr val="52525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Asian - 53% </a:t>
            </a:r>
            <a:r>
              <a:rPr b="1"/>
              <a:t>Black - 78%</a:t>
            </a:r>
          </a:p>
        </p:txBody>
      </p:sp>
      <p:pic>
        <p:nvPicPr>
          <p:cNvPr id="272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4064734" y="4690069"/>
            <a:ext cx="6663727" cy="165101"/>
          </a:xfrm>
          <a:prstGeom prst="rect">
            <a:avLst/>
          </a:prstGeom>
        </p:spPr>
      </p:pic>
      <p:pic>
        <p:nvPicPr>
          <p:cNvPr id="274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5254899" y="4690069"/>
            <a:ext cx="6663727" cy="165101"/>
          </a:xfrm>
          <a:prstGeom prst="rect">
            <a:avLst/>
          </a:prstGeom>
        </p:spPr>
      </p:pic>
      <p:sp>
        <p:nvSpPr>
          <p:cNvPr id="276" name="Tim Thomas - t77@uw.edu"/>
          <p:cNvSpPr txBox="1"/>
          <p:nvPr/>
        </p:nvSpPr>
        <p:spPr>
          <a:xfrm>
            <a:off x="10468330" y="9314257"/>
            <a:ext cx="2180871" cy="3123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4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5" invalidUrl="" action="" tgtFrame="" tooltip="" history="1" highlightClick="0" endSnd="0"/>
              </a:rPr>
              <a:t>t77@uw.edu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Neighborhood Change 2000 to 20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6408"/>
            </a:lvl1pPr>
          </a:lstStyle>
          <a:p>
            <a:pPr/>
            <a:r>
              <a:t>Neighborhood Change 2000 to 2016</a:t>
            </a:r>
          </a:p>
        </p:txBody>
      </p:sp>
      <p:sp>
        <p:nvSpPr>
          <p:cNvPr id="2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Similar to Black and Latino change"/>
          <p:cNvSpPr txBox="1"/>
          <p:nvPr>
            <p:ph type="body" sz="quarter" idx="1"/>
          </p:nvPr>
        </p:nvSpPr>
        <p:spPr>
          <a:xfrm>
            <a:off x="1444773" y="8446092"/>
            <a:ext cx="4242193" cy="515853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pPr/>
            <a:r>
              <a:t>Similar to Black and Latino change</a:t>
            </a:r>
          </a:p>
        </p:txBody>
      </p:sp>
      <p:sp>
        <p:nvSpPr>
          <p:cNvPr id="283" name="Similar to Education and New Movers"/>
          <p:cNvSpPr txBox="1"/>
          <p:nvPr/>
        </p:nvSpPr>
        <p:spPr>
          <a:xfrm>
            <a:off x="7574980" y="8446092"/>
            <a:ext cx="4242193" cy="515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1500"/>
              </a:spcBef>
              <a:defRPr sz="20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Similar to Education and New Movers</a:t>
            </a:r>
          </a:p>
        </p:txBody>
      </p:sp>
      <p:sp>
        <p:nvSpPr>
          <p:cNvPr id="284" name="Rent"/>
          <p:cNvSpPr txBox="1"/>
          <p:nvPr/>
        </p:nvSpPr>
        <p:spPr>
          <a:xfrm>
            <a:off x="7574980" y="1900289"/>
            <a:ext cx="4242193" cy="65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spcBef>
                <a:spcPts val="1400"/>
              </a:spcBef>
              <a:defRPr sz="3724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Rent</a:t>
            </a:r>
          </a:p>
        </p:txBody>
      </p:sp>
      <p:sp>
        <p:nvSpPr>
          <p:cNvPr id="285" name="Poverty"/>
          <p:cNvSpPr txBox="1"/>
          <p:nvPr/>
        </p:nvSpPr>
        <p:spPr>
          <a:xfrm>
            <a:off x="1444773" y="1900289"/>
            <a:ext cx="4242193" cy="65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spcBef>
                <a:spcPts val="1400"/>
              </a:spcBef>
              <a:defRPr sz="3724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Poverty</a:t>
            </a:r>
          </a:p>
        </p:txBody>
      </p:sp>
      <p:pic>
        <p:nvPicPr>
          <p:cNvPr id="286" name="Poverty.pdf" descr="Povert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411" y="2557429"/>
            <a:ext cx="5006916" cy="562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Rent Change.pdf" descr="Rent Chan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92619" y="2557429"/>
            <a:ext cx="5006916" cy="5620375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5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entrification &amp; Displac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Gentrification &amp; Displacement</a:t>
            </a:r>
          </a:p>
        </p:txBody>
      </p:sp>
      <p:sp>
        <p:nvSpPr>
          <p:cNvPr id="2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2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2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3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Ecology of the C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Ecology of the City</a:t>
            </a:r>
          </a:p>
        </p:txBody>
      </p:sp>
      <p:sp>
        <p:nvSpPr>
          <p:cNvPr id="2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7190" y="1898995"/>
            <a:ext cx="7472010" cy="735323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Invasion/Succession…"/>
          <p:cNvSpPr txBox="1"/>
          <p:nvPr/>
        </p:nvSpPr>
        <p:spPr>
          <a:xfrm>
            <a:off x="355600" y="1850439"/>
            <a:ext cx="4821591" cy="7090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0831">
              <a:spcBef>
                <a:spcPts val="1400"/>
              </a:spcBef>
              <a:defRPr sz="3648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Invasion/Succession</a:t>
            </a:r>
          </a:p>
          <a:p>
            <a:pPr lvl="1" marL="658368" indent="-292607" algn="l" defTabSz="560831">
              <a:buClr>
                <a:srgbClr val="535353"/>
              </a:buClr>
              <a:buSzPct val="82000"/>
              <a:buChar char="•"/>
              <a:defRPr sz="288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Concentric Zone Theory</a:t>
            </a:r>
            <a:r>
              <a:t> (Burgess 1925)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1024127" indent="-292607" algn="l" defTabSz="560831">
              <a:buClr>
                <a:srgbClr val="535353"/>
              </a:buClr>
              <a:buSzPct val="82000"/>
              <a:buChar char="•"/>
              <a:defRPr sz="288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Competition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1024127" indent="-292607" algn="l" defTabSz="560831">
              <a:buClr>
                <a:srgbClr val="535353"/>
              </a:buClr>
              <a:buSzPct val="82000"/>
              <a:buChar char="•"/>
              <a:defRPr sz="288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Conflict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1024127" indent="-292607" algn="l" defTabSz="560831">
              <a:buClr>
                <a:srgbClr val="535353"/>
              </a:buClr>
              <a:buSzPct val="82000"/>
              <a:buChar char="•"/>
              <a:defRPr sz="288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Accommodation</a:t>
            </a:r>
          </a:p>
          <a:p>
            <a:pPr algn="l" defTabSz="560831">
              <a:spcBef>
                <a:spcPts val="1400"/>
              </a:spcBef>
              <a:defRPr sz="3648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Political Economy </a:t>
            </a:r>
          </a:p>
          <a:p>
            <a:pPr lvl="1" marL="658368" indent="-292607" algn="l" defTabSz="560831">
              <a:buClr>
                <a:srgbClr val="535353"/>
              </a:buClr>
              <a:buSzPct val="82000"/>
              <a:buChar char="•"/>
              <a:defRPr sz="288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Growth Machine  </a:t>
            </a:r>
            <a:r>
              <a:t>(Logan and Molotch 1987)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1024127" indent="-292607" algn="l" defTabSz="560831">
              <a:buClr>
                <a:srgbClr val="535353"/>
              </a:buClr>
              <a:buSzPct val="82000"/>
              <a:buChar char="•"/>
              <a:defRPr sz="288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“…the city's growth is guided by a coalition of monied land interests.”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1024127" indent="-292607" algn="l" defTabSz="560831">
              <a:buClr>
                <a:srgbClr val="535353"/>
              </a:buClr>
              <a:buSzPct val="82000"/>
              <a:buChar char="•"/>
              <a:defRPr sz="288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Monied win, poor &amp; minority lose</a:t>
            </a:r>
          </a:p>
        </p:txBody>
      </p:sp>
      <p:sp>
        <p:nvSpPr>
          <p:cNvPr id="298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5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tages of Gentr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Stages of Gentrification</a:t>
            </a:r>
          </a:p>
        </p:txBody>
      </p:sp>
      <p:sp>
        <p:nvSpPr>
          <p:cNvPr id="30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4" name="Stages of Gentrification…"/>
          <p:cNvSpPr txBox="1"/>
          <p:nvPr/>
        </p:nvSpPr>
        <p:spPr>
          <a:xfrm>
            <a:off x="355600" y="1850439"/>
            <a:ext cx="12293600" cy="7090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26466">
              <a:spcBef>
                <a:spcPts val="1000"/>
              </a:spcBef>
              <a:defRPr sz="3504" u="sng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Stages of Gentrification</a:t>
            </a:r>
          </a:p>
          <a:p>
            <a:pPr marL="550465" indent="-550465" algn="l" defTabSz="426466">
              <a:spcBef>
                <a:spcPts val="1000"/>
              </a:spcBef>
              <a:buSzPct val="100000"/>
              <a:buAutoNum type="arabicPeriod" startAt="1"/>
              <a:defRPr sz="2774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Sweat Equity in Low-Income Neighborhoods</a:t>
            </a: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sz="21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Tolerant White households with little money and a lot of elbow grease move in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sz="21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Mostly artists and socially disenfranchised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sz="21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Begins to enhance tax-base and increases socioeconomic integration</a:t>
            </a:r>
          </a:p>
          <a:p>
            <a:pPr marL="550465" indent="-550465" algn="l" defTabSz="426466">
              <a:spcBef>
                <a:spcPts val="1000"/>
              </a:spcBef>
              <a:buSzPct val="100000"/>
              <a:buAutoNum type="arabicPeriod" startAt="1"/>
              <a:defRPr sz="2774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Young Families</a:t>
            </a: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sz="21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Little more capital, seeking cheaper single-family housing near urban core/business districts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sz="21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Voting and reshaping area in their favor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sz="21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Attracting early political and market interest and investment 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b="1" sz="219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i="1"/>
              <a:t>Displacement begins</a:t>
            </a:r>
            <a:endParaRPr i="1"/>
          </a:p>
          <a:p>
            <a:pPr marL="550465" indent="-550465" algn="l" defTabSz="426466">
              <a:spcBef>
                <a:spcPts val="1000"/>
              </a:spcBef>
              <a:buSzPct val="100000"/>
              <a:buAutoNum type="arabicPeriod" startAt="1"/>
              <a:defRPr sz="2774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Risky Investment</a:t>
            </a: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sz="21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Lending and small-time development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sz="21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New restaurants, amenities, and infrastructure to accommodate growing/wealthier population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b="1" sz="219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i="1"/>
              <a:t>Social services start to disappear or are pushed out</a:t>
            </a:r>
          </a:p>
          <a:p>
            <a:pPr marL="550465" indent="-550465" algn="l" defTabSz="426466">
              <a:spcBef>
                <a:spcPts val="1000"/>
              </a:spcBef>
              <a:buSzPct val="100000"/>
              <a:buAutoNum type="arabicPeriod" startAt="1"/>
              <a:defRPr sz="2774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Large Scale Development</a:t>
            </a: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sz="21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High-rise building and business establishment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778763" indent="-222504" algn="l" defTabSz="426466">
              <a:buClr>
                <a:srgbClr val="535353"/>
              </a:buClr>
              <a:buSzPct val="82000"/>
              <a:buChar char="•"/>
              <a:defRPr b="1" sz="219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i="1"/>
              <a:t>Full demographic shift &amp; change in political interests</a:t>
            </a:r>
          </a:p>
        </p:txBody>
      </p:sp>
      <p:sp>
        <p:nvSpPr>
          <p:cNvPr id="305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4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Displacement Tier The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Displacement Tier Theory</a:t>
            </a:r>
          </a:p>
        </p:txBody>
      </p:sp>
      <p:pic>
        <p:nvPicPr>
          <p:cNvPr id="310" name="Stamen.png" descr="Stamen.png"/>
          <p:cNvPicPr>
            <a:picLocks noChangeAspect="1"/>
          </p:cNvPicPr>
          <p:nvPr/>
        </p:nvPicPr>
        <p:blipFill>
          <a:blip r:embed="rId3">
            <a:extLst/>
          </a:blip>
          <a:srcRect l="10778" t="0" r="24825" b="30101"/>
          <a:stretch>
            <a:fillRect/>
          </a:stretch>
        </p:blipFill>
        <p:spPr>
          <a:xfrm>
            <a:off x="308861" y="3283517"/>
            <a:ext cx="2930076" cy="332074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11" name="Circle"/>
          <p:cNvSpPr/>
          <p:nvPr/>
        </p:nvSpPr>
        <p:spPr>
          <a:xfrm>
            <a:off x="219191" y="3360145"/>
            <a:ext cx="3090234" cy="3090234"/>
          </a:xfrm>
          <a:prstGeom prst="ellipse">
            <a:avLst/>
          </a:prstGeom>
          <a:solidFill>
            <a:srgbClr val="61D836">
              <a:alpha val="52906"/>
            </a:srgbClr>
          </a:solidFill>
          <a:ln w="25400">
            <a:solidFill>
              <a:srgbClr val="000000">
                <a:alpha val="5290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Circle"/>
          <p:cNvSpPr/>
          <p:nvPr/>
        </p:nvSpPr>
        <p:spPr>
          <a:xfrm>
            <a:off x="951869" y="4092823"/>
            <a:ext cx="1624878" cy="1624878"/>
          </a:xfrm>
          <a:prstGeom prst="ellipse">
            <a:avLst/>
          </a:prstGeom>
          <a:solidFill>
            <a:srgbClr val="00A2FF">
              <a:alpha val="53429"/>
            </a:srgbClr>
          </a:solidFill>
          <a:ln w="25400">
            <a:solidFill>
              <a:srgbClr val="000000">
                <a:alpha val="5342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3" name="Circle"/>
          <p:cNvSpPr/>
          <p:nvPr/>
        </p:nvSpPr>
        <p:spPr>
          <a:xfrm>
            <a:off x="1356789" y="4497743"/>
            <a:ext cx="815038" cy="815038"/>
          </a:xfrm>
          <a:prstGeom prst="ellipse">
            <a:avLst/>
          </a:prstGeom>
          <a:solidFill>
            <a:srgbClr val="EE220C">
              <a:alpha val="58033"/>
            </a:srgbClr>
          </a:solidFill>
          <a:ln w="25400">
            <a:solidFill>
              <a:srgbClr val="000000">
                <a:alpha val="5803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4" name="Tier 1"/>
          <p:cNvSpPr txBox="1"/>
          <p:nvPr/>
        </p:nvSpPr>
        <p:spPr>
          <a:xfrm>
            <a:off x="1419363" y="4724243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1</a:t>
            </a:r>
          </a:p>
        </p:txBody>
      </p:sp>
      <p:sp>
        <p:nvSpPr>
          <p:cNvPr id="315" name="Tier 2"/>
          <p:cNvSpPr txBox="1"/>
          <p:nvPr/>
        </p:nvSpPr>
        <p:spPr>
          <a:xfrm>
            <a:off x="1419363" y="4148590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2</a:t>
            </a:r>
          </a:p>
        </p:txBody>
      </p:sp>
      <p:sp>
        <p:nvSpPr>
          <p:cNvPr id="316" name="Tier 3"/>
          <p:cNvSpPr txBox="1"/>
          <p:nvPr/>
        </p:nvSpPr>
        <p:spPr>
          <a:xfrm>
            <a:off x="1419363" y="3572937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3</a:t>
            </a:r>
          </a:p>
        </p:txBody>
      </p:sp>
      <p:sp>
        <p:nvSpPr>
          <p:cNvPr id="317" name="Tier Theory"/>
          <p:cNvSpPr txBox="1"/>
          <p:nvPr/>
        </p:nvSpPr>
        <p:spPr>
          <a:xfrm>
            <a:off x="683491" y="1891961"/>
            <a:ext cx="2180870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Tier Theory</a:t>
            </a:r>
          </a:p>
        </p:txBody>
      </p:sp>
      <p:sp>
        <p:nvSpPr>
          <p:cNvPr id="318" name="2016"/>
          <p:cNvSpPr txBox="1"/>
          <p:nvPr/>
        </p:nvSpPr>
        <p:spPr>
          <a:xfrm>
            <a:off x="539842" y="8373394"/>
            <a:ext cx="1355853" cy="8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700">
                <a:solidFill>
                  <a:srgbClr val="535353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319" name="Data: US Census American Community Survey"/>
          <p:cNvSpPr txBox="1"/>
          <p:nvPr/>
        </p:nvSpPr>
        <p:spPr>
          <a:xfrm>
            <a:off x="355600" y="9345270"/>
            <a:ext cx="409460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Data: US Census American Community Survey</a:t>
            </a:r>
          </a:p>
        </p:txBody>
      </p:sp>
      <p:sp>
        <p:nvSpPr>
          <p:cNvPr id="320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5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e History of Neighborhood 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The History of Neighborhood Formation</a:t>
            </a:r>
          </a:p>
        </p:txBody>
      </p:sp>
      <p:sp>
        <p:nvSpPr>
          <p:cNvPr id="128" name="Slide Number"/>
          <p:cNvSpPr txBox="1"/>
          <p:nvPr>
            <p:ph type="sldNum" sz="quarter" idx="4294967295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2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3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Displacement Tier The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Displacement Tier Theory</a:t>
            </a:r>
          </a:p>
        </p:txBody>
      </p:sp>
      <p:pic>
        <p:nvPicPr>
          <p:cNvPr id="325" name="T1_WhiteOutCounty.png" descr="T1_WhiteOutCounty.png"/>
          <p:cNvPicPr>
            <a:picLocks noChangeAspect="1"/>
          </p:cNvPicPr>
          <p:nvPr/>
        </p:nvPicPr>
        <p:blipFill>
          <a:blip r:embed="rId3">
            <a:extLst/>
          </a:blip>
          <a:srcRect l="10470" t="0" r="25329" b="29948"/>
          <a:stretch>
            <a:fillRect/>
          </a:stretch>
        </p:blipFill>
        <p:spPr>
          <a:xfrm>
            <a:off x="3430074" y="3270654"/>
            <a:ext cx="2937448" cy="33466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26" name="Stamen.png" descr="Stamen.png"/>
          <p:cNvPicPr>
            <a:picLocks noChangeAspect="1"/>
          </p:cNvPicPr>
          <p:nvPr/>
        </p:nvPicPr>
        <p:blipFill>
          <a:blip r:embed="rId4">
            <a:extLst/>
          </a:blip>
          <a:srcRect l="10778" t="0" r="24825" b="30101"/>
          <a:stretch>
            <a:fillRect/>
          </a:stretch>
        </p:blipFill>
        <p:spPr>
          <a:xfrm>
            <a:off x="308861" y="3283517"/>
            <a:ext cx="2930076" cy="332074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27" name="Circle"/>
          <p:cNvSpPr/>
          <p:nvPr/>
        </p:nvSpPr>
        <p:spPr>
          <a:xfrm>
            <a:off x="219191" y="3360145"/>
            <a:ext cx="3090234" cy="3090234"/>
          </a:xfrm>
          <a:prstGeom prst="ellipse">
            <a:avLst/>
          </a:prstGeom>
          <a:solidFill>
            <a:srgbClr val="61D836">
              <a:alpha val="52906"/>
            </a:srgbClr>
          </a:solidFill>
          <a:ln w="25400">
            <a:solidFill>
              <a:srgbClr val="000000">
                <a:alpha val="5290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8" name="Circle"/>
          <p:cNvSpPr/>
          <p:nvPr/>
        </p:nvSpPr>
        <p:spPr>
          <a:xfrm>
            <a:off x="951869" y="4092823"/>
            <a:ext cx="1624878" cy="1624878"/>
          </a:xfrm>
          <a:prstGeom prst="ellipse">
            <a:avLst/>
          </a:prstGeom>
          <a:solidFill>
            <a:srgbClr val="00A2FF">
              <a:alpha val="53429"/>
            </a:srgbClr>
          </a:solidFill>
          <a:ln w="25400">
            <a:solidFill>
              <a:srgbClr val="000000">
                <a:alpha val="5342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9" name="Circle"/>
          <p:cNvSpPr/>
          <p:nvPr/>
        </p:nvSpPr>
        <p:spPr>
          <a:xfrm>
            <a:off x="1356789" y="4497743"/>
            <a:ext cx="815038" cy="815038"/>
          </a:xfrm>
          <a:prstGeom prst="ellipse">
            <a:avLst/>
          </a:prstGeom>
          <a:solidFill>
            <a:srgbClr val="EE220C">
              <a:alpha val="58033"/>
            </a:srgbClr>
          </a:solidFill>
          <a:ln w="25400">
            <a:solidFill>
              <a:srgbClr val="000000">
                <a:alpha val="5803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" name="Tier 1"/>
          <p:cNvSpPr txBox="1"/>
          <p:nvPr/>
        </p:nvSpPr>
        <p:spPr>
          <a:xfrm>
            <a:off x="1419363" y="4724243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1</a:t>
            </a:r>
          </a:p>
        </p:txBody>
      </p:sp>
      <p:sp>
        <p:nvSpPr>
          <p:cNvPr id="331" name="Tier 2"/>
          <p:cNvSpPr txBox="1"/>
          <p:nvPr/>
        </p:nvSpPr>
        <p:spPr>
          <a:xfrm>
            <a:off x="1419363" y="4148590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2</a:t>
            </a:r>
          </a:p>
        </p:txBody>
      </p:sp>
      <p:sp>
        <p:nvSpPr>
          <p:cNvPr id="332" name="Tier 3"/>
          <p:cNvSpPr txBox="1"/>
          <p:nvPr/>
        </p:nvSpPr>
        <p:spPr>
          <a:xfrm>
            <a:off x="1419363" y="3572937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3</a:t>
            </a:r>
          </a:p>
        </p:txBody>
      </p:sp>
      <p:sp>
        <p:nvSpPr>
          <p:cNvPr id="333" name="Circle"/>
          <p:cNvSpPr/>
          <p:nvPr/>
        </p:nvSpPr>
        <p:spPr>
          <a:xfrm>
            <a:off x="3350815" y="3356787"/>
            <a:ext cx="3090234" cy="3090234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4" name="Circle"/>
          <p:cNvSpPr/>
          <p:nvPr/>
        </p:nvSpPr>
        <p:spPr>
          <a:xfrm>
            <a:off x="4083493" y="4089465"/>
            <a:ext cx="1624879" cy="162487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5" name="Circle"/>
          <p:cNvSpPr/>
          <p:nvPr/>
        </p:nvSpPr>
        <p:spPr>
          <a:xfrm>
            <a:off x="4488413" y="4494385"/>
            <a:ext cx="815038" cy="81503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6" name="Tier Theory"/>
          <p:cNvSpPr txBox="1"/>
          <p:nvPr/>
        </p:nvSpPr>
        <p:spPr>
          <a:xfrm>
            <a:off x="683491" y="1891961"/>
            <a:ext cx="2180870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Tier Theory</a:t>
            </a:r>
          </a:p>
        </p:txBody>
      </p:sp>
      <p:sp>
        <p:nvSpPr>
          <p:cNvPr id="337" name="Tier 1…"/>
          <p:cNvSpPr txBox="1"/>
          <p:nvPr/>
        </p:nvSpPr>
        <p:spPr>
          <a:xfrm>
            <a:off x="3552735" y="1891961"/>
            <a:ext cx="2691951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Tier 1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White migrants from 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out-of-county</a:t>
            </a:r>
          </a:p>
        </p:txBody>
      </p:sp>
      <p:sp>
        <p:nvSpPr>
          <p:cNvPr id="338" name="2016"/>
          <p:cNvSpPr txBox="1"/>
          <p:nvPr/>
        </p:nvSpPr>
        <p:spPr>
          <a:xfrm>
            <a:off x="539842" y="8373394"/>
            <a:ext cx="1355853" cy="8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700">
                <a:solidFill>
                  <a:srgbClr val="535353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339" name="Data: US Census American Community Survey"/>
          <p:cNvSpPr txBox="1"/>
          <p:nvPr/>
        </p:nvSpPr>
        <p:spPr>
          <a:xfrm>
            <a:off x="355600" y="9345270"/>
            <a:ext cx="409460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Data: US Census American Community Survey</a:t>
            </a:r>
          </a:p>
        </p:txBody>
      </p:sp>
      <p:sp>
        <p:nvSpPr>
          <p:cNvPr id="340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5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6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Displacement Tier The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Displacement Tier Theory</a:t>
            </a:r>
          </a:p>
        </p:txBody>
      </p:sp>
      <p:pic>
        <p:nvPicPr>
          <p:cNvPr id="345" name="T2_WhiteInCounty.png" descr="T2_WhiteInCounty.png"/>
          <p:cNvPicPr>
            <a:picLocks noChangeAspect="1"/>
          </p:cNvPicPr>
          <p:nvPr/>
        </p:nvPicPr>
        <p:blipFill>
          <a:blip r:embed="rId3">
            <a:extLst/>
          </a:blip>
          <a:srcRect l="10606" t="0" r="24926" b="30009"/>
          <a:stretch>
            <a:fillRect/>
          </a:stretch>
        </p:blipFill>
        <p:spPr>
          <a:xfrm>
            <a:off x="6500696" y="3270654"/>
            <a:ext cx="2948989" cy="334291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46" name="T1_WhiteOutCounty.png" descr="T1_WhiteOutCounty.png"/>
          <p:cNvPicPr>
            <a:picLocks noChangeAspect="1"/>
          </p:cNvPicPr>
          <p:nvPr/>
        </p:nvPicPr>
        <p:blipFill>
          <a:blip r:embed="rId4">
            <a:extLst/>
          </a:blip>
          <a:srcRect l="10470" t="0" r="25329" b="29948"/>
          <a:stretch>
            <a:fillRect/>
          </a:stretch>
        </p:blipFill>
        <p:spPr>
          <a:xfrm>
            <a:off x="3430074" y="3270654"/>
            <a:ext cx="2937448" cy="33466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47" name="Stamen.png" descr="Stamen.png"/>
          <p:cNvPicPr>
            <a:picLocks noChangeAspect="1"/>
          </p:cNvPicPr>
          <p:nvPr/>
        </p:nvPicPr>
        <p:blipFill>
          <a:blip r:embed="rId5">
            <a:extLst/>
          </a:blip>
          <a:srcRect l="10778" t="0" r="24825" b="30101"/>
          <a:stretch>
            <a:fillRect/>
          </a:stretch>
        </p:blipFill>
        <p:spPr>
          <a:xfrm>
            <a:off x="308861" y="3283517"/>
            <a:ext cx="2930076" cy="332074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48" name="Circle"/>
          <p:cNvSpPr/>
          <p:nvPr/>
        </p:nvSpPr>
        <p:spPr>
          <a:xfrm>
            <a:off x="219191" y="3360145"/>
            <a:ext cx="3090234" cy="3090234"/>
          </a:xfrm>
          <a:prstGeom prst="ellipse">
            <a:avLst/>
          </a:prstGeom>
          <a:solidFill>
            <a:srgbClr val="61D836">
              <a:alpha val="52906"/>
            </a:srgbClr>
          </a:solidFill>
          <a:ln w="25400">
            <a:solidFill>
              <a:srgbClr val="000000">
                <a:alpha val="5290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9" name="Circle"/>
          <p:cNvSpPr/>
          <p:nvPr/>
        </p:nvSpPr>
        <p:spPr>
          <a:xfrm>
            <a:off x="951869" y="4092823"/>
            <a:ext cx="1624878" cy="1624878"/>
          </a:xfrm>
          <a:prstGeom prst="ellipse">
            <a:avLst/>
          </a:prstGeom>
          <a:solidFill>
            <a:srgbClr val="00A2FF">
              <a:alpha val="53429"/>
            </a:srgbClr>
          </a:solidFill>
          <a:ln w="25400">
            <a:solidFill>
              <a:srgbClr val="000000">
                <a:alpha val="5342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0" name="Circle"/>
          <p:cNvSpPr/>
          <p:nvPr/>
        </p:nvSpPr>
        <p:spPr>
          <a:xfrm>
            <a:off x="1356789" y="4497743"/>
            <a:ext cx="815038" cy="815038"/>
          </a:xfrm>
          <a:prstGeom prst="ellipse">
            <a:avLst/>
          </a:prstGeom>
          <a:solidFill>
            <a:srgbClr val="EE220C">
              <a:alpha val="58033"/>
            </a:srgbClr>
          </a:solidFill>
          <a:ln w="25400">
            <a:solidFill>
              <a:srgbClr val="000000">
                <a:alpha val="5803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1" name="Tier 1"/>
          <p:cNvSpPr txBox="1"/>
          <p:nvPr/>
        </p:nvSpPr>
        <p:spPr>
          <a:xfrm>
            <a:off x="1419363" y="4724243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1</a:t>
            </a:r>
          </a:p>
        </p:txBody>
      </p:sp>
      <p:sp>
        <p:nvSpPr>
          <p:cNvPr id="352" name="Tier 2"/>
          <p:cNvSpPr txBox="1"/>
          <p:nvPr/>
        </p:nvSpPr>
        <p:spPr>
          <a:xfrm>
            <a:off x="1419363" y="4148590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2</a:t>
            </a:r>
          </a:p>
        </p:txBody>
      </p:sp>
      <p:sp>
        <p:nvSpPr>
          <p:cNvPr id="353" name="Tier 3"/>
          <p:cNvSpPr txBox="1"/>
          <p:nvPr/>
        </p:nvSpPr>
        <p:spPr>
          <a:xfrm>
            <a:off x="1419363" y="3572937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3</a:t>
            </a:r>
          </a:p>
        </p:txBody>
      </p:sp>
      <p:sp>
        <p:nvSpPr>
          <p:cNvPr id="354" name="Circle"/>
          <p:cNvSpPr/>
          <p:nvPr/>
        </p:nvSpPr>
        <p:spPr>
          <a:xfrm>
            <a:off x="3350815" y="3356787"/>
            <a:ext cx="3090234" cy="3090234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5" name="Circle"/>
          <p:cNvSpPr/>
          <p:nvPr/>
        </p:nvSpPr>
        <p:spPr>
          <a:xfrm>
            <a:off x="4083493" y="4089465"/>
            <a:ext cx="1624879" cy="162487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6" name="Circle"/>
          <p:cNvSpPr/>
          <p:nvPr/>
        </p:nvSpPr>
        <p:spPr>
          <a:xfrm>
            <a:off x="4488413" y="4494385"/>
            <a:ext cx="815038" cy="81503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7" name="Circle"/>
          <p:cNvSpPr/>
          <p:nvPr/>
        </p:nvSpPr>
        <p:spPr>
          <a:xfrm>
            <a:off x="6427390" y="3350803"/>
            <a:ext cx="3090234" cy="3090234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8" name="Circle"/>
          <p:cNvSpPr/>
          <p:nvPr/>
        </p:nvSpPr>
        <p:spPr>
          <a:xfrm>
            <a:off x="7160068" y="4083481"/>
            <a:ext cx="1624879" cy="1624879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9" name="Circle"/>
          <p:cNvSpPr/>
          <p:nvPr/>
        </p:nvSpPr>
        <p:spPr>
          <a:xfrm>
            <a:off x="7564988" y="4488402"/>
            <a:ext cx="815038" cy="815037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0" name="Tier Theory"/>
          <p:cNvSpPr txBox="1"/>
          <p:nvPr/>
        </p:nvSpPr>
        <p:spPr>
          <a:xfrm>
            <a:off x="683491" y="1891961"/>
            <a:ext cx="2180870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Tier Theory</a:t>
            </a:r>
          </a:p>
        </p:txBody>
      </p:sp>
      <p:sp>
        <p:nvSpPr>
          <p:cNvPr id="361" name="Tier 1…"/>
          <p:cNvSpPr txBox="1"/>
          <p:nvPr/>
        </p:nvSpPr>
        <p:spPr>
          <a:xfrm>
            <a:off x="3552735" y="1891961"/>
            <a:ext cx="2691951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Tier 1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White migrants from 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out-of-county</a:t>
            </a:r>
          </a:p>
        </p:txBody>
      </p:sp>
      <p:sp>
        <p:nvSpPr>
          <p:cNvPr id="362" name="Tier 2…"/>
          <p:cNvSpPr txBox="1"/>
          <p:nvPr/>
        </p:nvSpPr>
        <p:spPr>
          <a:xfrm>
            <a:off x="6682605" y="1891961"/>
            <a:ext cx="2585361" cy="131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Tier 2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White migrants from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within-county</a:t>
            </a:r>
          </a:p>
        </p:txBody>
      </p:sp>
      <p:sp>
        <p:nvSpPr>
          <p:cNvPr id="363" name="2016"/>
          <p:cNvSpPr txBox="1"/>
          <p:nvPr/>
        </p:nvSpPr>
        <p:spPr>
          <a:xfrm>
            <a:off x="539842" y="8373394"/>
            <a:ext cx="1355853" cy="8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700">
                <a:solidFill>
                  <a:srgbClr val="535353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364" name="Data: US Census American Community Survey"/>
          <p:cNvSpPr txBox="1"/>
          <p:nvPr/>
        </p:nvSpPr>
        <p:spPr>
          <a:xfrm>
            <a:off x="355600" y="9345270"/>
            <a:ext cx="409460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Data: US Census American Community Survey</a:t>
            </a:r>
          </a:p>
        </p:txBody>
      </p:sp>
      <p:sp>
        <p:nvSpPr>
          <p:cNvPr id="365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6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7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Displacement Tier The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Displacement Tier Theory</a:t>
            </a:r>
          </a:p>
        </p:txBody>
      </p:sp>
      <p:pic>
        <p:nvPicPr>
          <p:cNvPr id="370" name="T2_WhiteInCounty.png" descr="T2_WhiteInCounty.png"/>
          <p:cNvPicPr>
            <a:picLocks noChangeAspect="1"/>
          </p:cNvPicPr>
          <p:nvPr/>
        </p:nvPicPr>
        <p:blipFill>
          <a:blip r:embed="rId3">
            <a:extLst/>
          </a:blip>
          <a:srcRect l="10606" t="0" r="24926" b="30009"/>
          <a:stretch>
            <a:fillRect/>
          </a:stretch>
        </p:blipFill>
        <p:spPr>
          <a:xfrm>
            <a:off x="6500696" y="3270654"/>
            <a:ext cx="2948989" cy="334291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71" name="T3_blackInCounty.png" descr="T3_blackInCounty.png"/>
          <p:cNvPicPr>
            <a:picLocks noChangeAspect="1"/>
          </p:cNvPicPr>
          <p:nvPr/>
        </p:nvPicPr>
        <p:blipFill>
          <a:blip r:embed="rId4">
            <a:extLst/>
          </a:blip>
          <a:srcRect l="10402" t="0" r="25141" b="29808"/>
          <a:stretch>
            <a:fillRect/>
          </a:stretch>
        </p:blipFill>
        <p:spPr>
          <a:xfrm>
            <a:off x="9583224" y="3270654"/>
            <a:ext cx="2948471" cy="335250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72" name="T1_WhiteOutCounty.png" descr="T1_WhiteOutCounty.png"/>
          <p:cNvPicPr>
            <a:picLocks noChangeAspect="1"/>
          </p:cNvPicPr>
          <p:nvPr/>
        </p:nvPicPr>
        <p:blipFill>
          <a:blip r:embed="rId5">
            <a:extLst/>
          </a:blip>
          <a:srcRect l="10470" t="0" r="25329" b="29948"/>
          <a:stretch>
            <a:fillRect/>
          </a:stretch>
        </p:blipFill>
        <p:spPr>
          <a:xfrm>
            <a:off x="3430074" y="3270654"/>
            <a:ext cx="2937448" cy="33466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73" name="Stamen.png" descr="Stamen.png"/>
          <p:cNvPicPr>
            <a:picLocks noChangeAspect="1"/>
          </p:cNvPicPr>
          <p:nvPr/>
        </p:nvPicPr>
        <p:blipFill>
          <a:blip r:embed="rId6">
            <a:extLst/>
          </a:blip>
          <a:srcRect l="10778" t="0" r="24825" b="30101"/>
          <a:stretch>
            <a:fillRect/>
          </a:stretch>
        </p:blipFill>
        <p:spPr>
          <a:xfrm>
            <a:off x="308861" y="3283517"/>
            <a:ext cx="2930076" cy="332074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74" name="Circle"/>
          <p:cNvSpPr/>
          <p:nvPr/>
        </p:nvSpPr>
        <p:spPr>
          <a:xfrm>
            <a:off x="219191" y="3360145"/>
            <a:ext cx="3090234" cy="3090234"/>
          </a:xfrm>
          <a:prstGeom prst="ellipse">
            <a:avLst/>
          </a:prstGeom>
          <a:solidFill>
            <a:srgbClr val="61D836">
              <a:alpha val="52906"/>
            </a:srgbClr>
          </a:solidFill>
          <a:ln w="25400">
            <a:solidFill>
              <a:srgbClr val="000000">
                <a:alpha val="5290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5" name="Circle"/>
          <p:cNvSpPr/>
          <p:nvPr/>
        </p:nvSpPr>
        <p:spPr>
          <a:xfrm>
            <a:off x="951869" y="4092823"/>
            <a:ext cx="1624878" cy="1624878"/>
          </a:xfrm>
          <a:prstGeom prst="ellipse">
            <a:avLst/>
          </a:prstGeom>
          <a:solidFill>
            <a:srgbClr val="00A2FF">
              <a:alpha val="53429"/>
            </a:srgbClr>
          </a:solidFill>
          <a:ln w="25400">
            <a:solidFill>
              <a:srgbClr val="000000">
                <a:alpha val="5342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6" name="Circle"/>
          <p:cNvSpPr/>
          <p:nvPr/>
        </p:nvSpPr>
        <p:spPr>
          <a:xfrm>
            <a:off x="1356789" y="4497743"/>
            <a:ext cx="815038" cy="815038"/>
          </a:xfrm>
          <a:prstGeom prst="ellipse">
            <a:avLst/>
          </a:prstGeom>
          <a:solidFill>
            <a:srgbClr val="EE220C">
              <a:alpha val="58033"/>
            </a:srgbClr>
          </a:solidFill>
          <a:ln w="25400">
            <a:solidFill>
              <a:srgbClr val="000000">
                <a:alpha val="5803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7" name="Tier 1"/>
          <p:cNvSpPr txBox="1"/>
          <p:nvPr/>
        </p:nvSpPr>
        <p:spPr>
          <a:xfrm>
            <a:off x="1419363" y="4724243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1</a:t>
            </a:r>
          </a:p>
        </p:txBody>
      </p:sp>
      <p:sp>
        <p:nvSpPr>
          <p:cNvPr id="378" name="Tier 2"/>
          <p:cNvSpPr txBox="1"/>
          <p:nvPr/>
        </p:nvSpPr>
        <p:spPr>
          <a:xfrm>
            <a:off x="1419363" y="4148590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2</a:t>
            </a:r>
          </a:p>
        </p:txBody>
      </p:sp>
      <p:sp>
        <p:nvSpPr>
          <p:cNvPr id="379" name="Tier 3"/>
          <p:cNvSpPr txBox="1"/>
          <p:nvPr/>
        </p:nvSpPr>
        <p:spPr>
          <a:xfrm>
            <a:off x="1419363" y="3572937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3</a:t>
            </a:r>
          </a:p>
        </p:txBody>
      </p:sp>
      <p:sp>
        <p:nvSpPr>
          <p:cNvPr id="380" name="Circle"/>
          <p:cNvSpPr/>
          <p:nvPr/>
        </p:nvSpPr>
        <p:spPr>
          <a:xfrm>
            <a:off x="3350815" y="3356787"/>
            <a:ext cx="3090234" cy="3090234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1" name="Circle"/>
          <p:cNvSpPr/>
          <p:nvPr/>
        </p:nvSpPr>
        <p:spPr>
          <a:xfrm>
            <a:off x="4083493" y="4089465"/>
            <a:ext cx="1624879" cy="162487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2" name="Circle"/>
          <p:cNvSpPr/>
          <p:nvPr/>
        </p:nvSpPr>
        <p:spPr>
          <a:xfrm>
            <a:off x="4488413" y="4494385"/>
            <a:ext cx="815038" cy="81503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3" name="Circle"/>
          <p:cNvSpPr/>
          <p:nvPr/>
        </p:nvSpPr>
        <p:spPr>
          <a:xfrm>
            <a:off x="6427390" y="3350803"/>
            <a:ext cx="3090234" cy="3090234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4" name="Circle"/>
          <p:cNvSpPr/>
          <p:nvPr/>
        </p:nvSpPr>
        <p:spPr>
          <a:xfrm>
            <a:off x="7160068" y="4083481"/>
            <a:ext cx="1624879" cy="1624879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5" name="Circle"/>
          <p:cNvSpPr/>
          <p:nvPr/>
        </p:nvSpPr>
        <p:spPr>
          <a:xfrm>
            <a:off x="7564988" y="4488402"/>
            <a:ext cx="815038" cy="815037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6" name="Circle"/>
          <p:cNvSpPr/>
          <p:nvPr/>
        </p:nvSpPr>
        <p:spPr>
          <a:xfrm>
            <a:off x="9509521" y="3369487"/>
            <a:ext cx="3090234" cy="3090234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7" name="Circle"/>
          <p:cNvSpPr/>
          <p:nvPr/>
        </p:nvSpPr>
        <p:spPr>
          <a:xfrm>
            <a:off x="10242199" y="4102165"/>
            <a:ext cx="1624879" cy="162487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8" name="Circle"/>
          <p:cNvSpPr/>
          <p:nvPr/>
        </p:nvSpPr>
        <p:spPr>
          <a:xfrm>
            <a:off x="10647119" y="4507085"/>
            <a:ext cx="815038" cy="81503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9" name="Tier Theory"/>
          <p:cNvSpPr txBox="1"/>
          <p:nvPr/>
        </p:nvSpPr>
        <p:spPr>
          <a:xfrm>
            <a:off x="683491" y="1891961"/>
            <a:ext cx="2180870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Tier Theory</a:t>
            </a:r>
          </a:p>
        </p:txBody>
      </p:sp>
      <p:sp>
        <p:nvSpPr>
          <p:cNvPr id="390" name="Tier 1…"/>
          <p:cNvSpPr txBox="1"/>
          <p:nvPr/>
        </p:nvSpPr>
        <p:spPr>
          <a:xfrm>
            <a:off x="3552735" y="1891961"/>
            <a:ext cx="2691951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Tier 1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White migrants from 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out-of-county</a:t>
            </a:r>
          </a:p>
        </p:txBody>
      </p:sp>
      <p:sp>
        <p:nvSpPr>
          <p:cNvPr id="391" name="Tier 2…"/>
          <p:cNvSpPr txBox="1"/>
          <p:nvPr/>
        </p:nvSpPr>
        <p:spPr>
          <a:xfrm>
            <a:off x="6682605" y="1891961"/>
            <a:ext cx="2585361" cy="131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Tier 2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White migrants from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within-county</a:t>
            </a:r>
          </a:p>
        </p:txBody>
      </p:sp>
      <p:sp>
        <p:nvSpPr>
          <p:cNvPr id="392" name="Tier 3…"/>
          <p:cNvSpPr txBox="1"/>
          <p:nvPr/>
        </p:nvSpPr>
        <p:spPr>
          <a:xfrm>
            <a:off x="9711442" y="1891961"/>
            <a:ext cx="2691950" cy="131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Tier 3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Black migrants from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within-county</a:t>
            </a:r>
          </a:p>
        </p:txBody>
      </p:sp>
      <p:sp>
        <p:nvSpPr>
          <p:cNvPr id="393" name="2016"/>
          <p:cNvSpPr txBox="1"/>
          <p:nvPr/>
        </p:nvSpPr>
        <p:spPr>
          <a:xfrm>
            <a:off x="539842" y="8373394"/>
            <a:ext cx="1355853" cy="8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700">
                <a:solidFill>
                  <a:srgbClr val="535353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394" name="Data: US Census American Community Survey"/>
          <p:cNvSpPr txBox="1"/>
          <p:nvPr/>
        </p:nvSpPr>
        <p:spPr>
          <a:xfrm>
            <a:off x="355600" y="9345270"/>
            <a:ext cx="409460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Data: US Census American Community Survey</a:t>
            </a:r>
          </a:p>
        </p:txBody>
      </p:sp>
      <p:sp>
        <p:nvSpPr>
          <p:cNvPr id="395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7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8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Displacement Tier The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Displacement Tier Theory</a:t>
            </a:r>
          </a:p>
        </p:txBody>
      </p:sp>
      <p:sp>
        <p:nvSpPr>
          <p:cNvPr id="400" name="Tim Thomas - t77@uw.edu"/>
          <p:cNvSpPr txBox="1"/>
          <p:nvPr/>
        </p:nvSpPr>
        <p:spPr>
          <a:xfrm>
            <a:off x="10953887" y="9345270"/>
            <a:ext cx="1590422" cy="25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0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</a:p>
        </p:txBody>
      </p:sp>
      <p:pic>
        <p:nvPicPr>
          <p:cNvPr id="401" name="T2_WhiteInCounty.png" descr="T2_WhiteInCounty.png"/>
          <p:cNvPicPr>
            <a:picLocks noChangeAspect="1"/>
          </p:cNvPicPr>
          <p:nvPr/>
        </p:nvPicPr>
        <p:blipFill>
          <a:blip r:embed="rId4">
            <a:extLst/>
          </a:blip>
          <a:srcRect l="10606" t="0" r="24926" b="30009"/>
          <a:stretch>
            <a:fillRect/>
          </a:stretch>
        </p:blipFill>
        <p:spPr>
          <a:xfrm>
            <a:off x="6500696" y="3270654"/>
            <a:ext cx="2948989" cy="334291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02" name="T3_blackInCounty.png" descr="T3_blackInCounty.png"/>
          <p:cNvPicPr>
            <a:picLocks noChangeAspect="1"/>
          </p:cNvPicPr>
          <p:nvPr/>
        </p:nvPicPr>
        <p:blipFill>
          <a:blip r:embed="rId5">
            <a:extLst/>
          </a:blip>
          <a:srcRect l="10402" t="0" r="25141" b="29808"/>
          <a:stretch>
            <a:fillRect/>
          </a:stretch>
        </p:blipFill>
        <p:spPr>
          <a:xfrm>
            <a:off x="9583224" y="3270654"/>
            <a:ext cx="2948471" cy="335250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03" name="T1_WhiteOutCounty.png" descr="T1_WhiteOutCounty.png"/>
          <p:cNvPicPr>
            <a:picLocks noChangeAspect="1"/>
          </p:cNvPicPr>
          <p:nvPr/>
        </p:nvPicPr>
        <p:blipFill>
          <a:blip r:embed="rId6">
            <a:extLst/>
          </a:blip>
          <a:srcRect l="10470" t="0" r="25329" b="29948"/>
          <a:stretch>
            <a:fillRect/>
          </a:stretch>
        </p:blipFill>
        <p:spPr>
          <a:xfrm>
            <a:off x="3430074" y="3270654"/>
            <a:ext cx="2937448" cy="33466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04" name="Stamen.png" descr="Stamen.png"/>
          <p:cNvPicPr>
            <a:picLocks noChangeAspect="1"/>
          </p:cNvPicPr>
          <p:nvPr/>
        </p:nvPicPr>
        <p:blipFill>
          <a:blip r:embed="rId7">
            <a:extLst/>
          </a:blip>
          <a:srcRect l="10778" t="0" r="24825" b="30101"/>
          <a:stretch>
            <a:fillRect/>
          </a:stretch>
        </p:blipFill>
        <p:spPr>
          <a:xfrm>
            <a:off x="308861" y="3283517"/>
            <a:ext cx="2930076" cy="332074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05" name="Circle"/>
          <p:cNvSpPr/>
          <p:nvPr/>
        </p:nvSpPr>
        <p:spPr>
          <a:xfrm>
            <a:off x="219191" y="3360145"/>
            <a:ext cx="3090234" cy="3090234"/>
          </a:xfrm>
          <a:prstGeom prst="ellipse">
            <a:avLst/>
          </a:prstGeom>
          <a:solidFill>
            <a:srgbClr val="61D836">
              <a:alpha val="52906"/>
            </a:srgbClr>
          </a:solidFill>
          <a:ln w="25400">
            <a:solidFill>
              <a:srgbClr val="000000">
                <a:alpha val="5290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6" name="Circle"/>
          <p:cNvSpPr/>
          <p:nvPr/>
        </p:nvSpPr>
        <p:spPr>
          <a:xfrm>
            <a:off x="951869" y="4092823"/>
            <a:ext cx="1624878" cy="1624878"/>
          </a:xfrm>
          <a:prstGeom prst="ellipse">
            <a:avLst/>
          </a:prstGeom>
          <a:solidFill>
            <a:srgbClr val="00A2FF">
              <a:alpha val="53429"/>
            </a:srgbClr>
          </a:solidFill>
          <a:ln w="25400">
            <a:solidFill>
              <a:srgbClr val="000000">
                <a:alpha val="5342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7" name="Circle"/>
          <p:cNvSpPr/>
          <p:nvPr/>
        </p:nvSpPr>
        <p:spPr>
          <a:xfrm>
            <a:off x="1356789" y="4497743"/>
            <a:ext cx="815038" cy="815038"/>
          </a:xfrm>
          <a:prstGeom prst="ellipse">
            <a:avLst/>
          </a:prstGeom>
          <a:solidFill>
            <a:srgbClr val="EE220C">
              <a:alpha val="58033"/>
            </a:srgbClr>
          </a:solidFill>
          <a:ln w="25400">
            <a:solidFill>
              <a:srgbClr val="000000">
                <a:alpha val="5803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8" name="Tier 1"/>
          <p:cNvSpPr txBox="1"/>
          <p:nvPr/>
        </p:nvSpPr>
        <p:spPr>
          <a:xfrm>
            <a:off x="1419363" y="4724243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1</a:t>
            </a:r>
          </a:p>
        </p:txBody>
      </p:sp>
      <p:sp>
        <p:nvSpPr>
          <p:cNvPr id="409" name="Tier 2"/>
          <p:cNvSpPr txBox="1"/>
          <p:nvPr/>
        </p:nvSpPr>
        <p:spPr>
          <a:xfrm>
            <a:off x="1419363" y="4148590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2</a:t>
            </a:r>
          </a:p>
        </p:txBody>
      </p:sp>
      <p:sp>
        <p:nvSpPr>
          <p:cNvPr id="410" name="Tier 3"/>
          <p:cNvSpPr txBox="1"/>
          <p:nvPr/>
        </p:nvSpPr>
        <p:spPr>
          <a:xfrm>
            <a:off x="1419363" y="3572937"/>
            <a:ext cx="689890" cy="362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Tier 3</a:t>
            </a:r>
          </a:p>
        </p:txBody>
      </p:sp>
      <p:sp>
        <p:nvSpPr>
          <p:cNvPr id="411" name="Circle"/>
          <p:cNvSpPr/>
          <p:nvPr/>
        </p:nvSpPr>
        <p:spPr>
          <a:xfrm>
            <a:off x="3350815" y="3356787"/>
            <a:ext cx="3090234" cy="3090234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2" name="Circle"/>
          <p:cNvSpPr/>
          <p:nvPr/>
        </p:nvSpPr>
        <p:spPr>
          <a:xfrm>
            <a:off x="4083493" y="4089465"/>
            <a:ext cx="1624879" cy="162487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3" name="Circle"/>
          <p:cNvSpPr/>
          <p:nvPr/>
        </p:nvSpPr>
        <p:spPr>
          <a:xfrm>
            <a:off x="4488413" y="4494385"/>
            <a:ext cx="815038" cy="81503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4" name="Circle"/>
          <p:cNvSpPr/>
          <p:nvPr/>
        </p:nvSpPr>
        <p:spPr>
          <a:xfrm>
            <a:off x="6427390" y="3350803"/>
            <a:ext cx="3090234" cy="3090234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5" name="Circle"/>
          <p:cNvSpPr/>
          <p:nvPr/>
        </p:nvSpPr>
        <p:spPr>
          <a:xfrm>
            <a:off x="7160068" y="4083481"/>
            <a:ext cx="1624879" cy="1624879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6" name="Circle"/>
          <p:cNvSpPr/>
          <p:nvPr/>
        </p:nvSpPr>
        <p:spPr>
          <a:xfrm>
            <a:off x="7564988" y="4488402"/>
            <a:ext cx="815038" cy="815037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7" name="Circle"/>
          <p:cNvSpPr/>
          <p:nvPr/>
        </p:nvSpPr>
        <p:spPr>
          <a:xfrm>
            <a:off x="9509521" y="3369487"/>
            <a:ext cx="3090234" cy="3090234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8" name="Circle"/>
          <p:cNvSpPr/>
          <p:nvPr/>
        </p:nvSpPr>
        <p:spPr>
          <a:xfrm>
            <a:off x="10242199" y="4102165"/>
            <a:ext cx="1624879" cy="162487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9" name="Circle"/>
          <p:cNvSpPr/>
          <p:nvPr/>
        </p:nvSpPr>
        <p:spPr>
          <a:xfrm>
            <a:off x="10647119" y="4507085"/>
            <a:ext cx="815038" cy="815038"/>
          </a:xfrm>
          <a:prstGeom prst="ellipse">
            <a:avLst/>
          </a:prstGeom>
          <a:ln w="50800">
            <a:solidFill>
              <a:srgbClr val="EE220C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0" name="Tier Theory"/>
          <p:cNvSpPr txBox="1"/>
          <p:nvPr/>
        </p:nvSpPr>
        <p:spPr>
          <a:xfrm>
            <a:off x="683491" y="1891961"/>
            <a:ext cx="2180870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Tier Theory</a:t>
            </a:r>
          </a:p>
        </p:txBody>
      </p:sp>
      <p:sp>
        <p:nvSpPr>
          <p:cNvPr id="421" name="Tier 1…"/>
          <p:cNvSpPr txBox="1"/>
          <p:nvPr/>
        </p:nvSpPr>
        <p:spPr>
          <a:xfrm>
            <a:off x="3552735" y="1891961"/>
            <a:ext cx="2691951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Tier 1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White migrants from 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out-of-county</a:t>
            </a:r>
          </a:p>
        </p:txBody>
      </p:sp>
      <p:sp>
        <p:nvSpPr>
          <p:cNvPr id="422" name="Tier 2…"/>
          <p:cNvSpPr txBox="1"/>
          <p:nvPr/>
        </p:nvSpPr>
        <p:spPr>
          <a:xfrm>
            <a:off x="6682605" y="1891961"/>
            <a:ext cx="2585361" cy="131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Tier 2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White migrants from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within-county</a:t>
            </a:r>
          </a:p>
        </p:txBody>
      </p:sp>
      <p:sp>
        <p:nvSpPr>
          <p:cNvPr id="423" name="Tier 3…"/>
          <p:cNvSpPr txBox="1"/>
          <p:nvPr/>
        </p:nvSpPr>
        <p:spPr>
          <a:xfrm>
            <a:off x="9711442" y="1891961"/>
            <a:ext cx="2691950" cy="131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Tier 3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Black migrants from</a:t>
            </a:r>
          </a:p>
          <a:p>
            <a:pPr>
              <a:defRPr sz="19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within-county</a:t>
            </a:r>
          </a:p>
        </p:txBody>
      </p:sp>
      <p:pic>
        <p:nvPicPr>
          <p:cNvPr id="424" name="TierMovers.pdf" descr="TierMovers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48675" y="6840459"/>
            <a:ext cx="10189686" cy="2778282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2016"/>
          <p:cNvSpPr txBox="1"/>
          <p:nvPr/>
        </p:nvSpPr>
        <p:spPr>
          <a:xfrm>
            <a:off x="539842" y="8373394"/>
            <a:ext cx="1355853" cy="8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700">
                <a:solidFill>
                  <a:srgbClr val="535353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426" name="Data: US Census American Community Survey"/>
          <p:cNvSpPr txBox="1"/>
          <p:nvPr/>
        </p:nvSpPr>
        <p:spPr>
          <a:xfrm>
            <a:off x="355600" y="9345270"/>
            <a:ext cx="409460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Data: US Census American Community Survey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Legend.pdf" descr="Legend.pdf"/>
          <p:cNvPicPr>
            <a:picLocks noChangeAspect="1"/>
          </p:cNvPicPr>
          <p:nvPr/>
        </p:nvPicPr>
        <p:blipFill>
          <a:blip r:embed="rId2">
            <a:extLst/>
          </a:blip>
          <a:srcRect l="0" t="12670" r="79431" b="55000"/>
          <a:stretch>
            <a:fillRect/>
          </a:stretch>
        </p:blipFill>
        <p:spPr>
          <a:xfrm>
            <a:off x="10400476" y="2134965"/>
            <a:ext cx="1684774" cy="186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150624_AtlBlkDiff.png" descr="150624_AtlBlkDiff.png"/>
          <p:cNvPicPr>
            <a:picLocks noChangeAspect="1"/>
          </p:cNvPicPr>
          <p:nvPr/>
        </p:nvPicPr>
        <p:blipFill>
          <a:blip r:embed="rId3">
            <a:extLst/>
          </a:blip>
          <a:srcRect l="33335" t="19390" r="26699" b="26980"/>
          <a:stretch>
            <a:fillRect/>
          </a:stretch>
        </p:blipFill>
        <p:spPr>
          <a:xfrm>
            <a:off x="8614936" y="4290883"/>
            <a:ext cx="2597589" cy="2247453"/>
          </a:xfrm>
          <a:prstGeom prst="rect">
            <a:avLst/>
          </a:prstGeom>
          <a:ln w="12700">
            <a:solidFill>
              <a:srgbClr val="969696"/>
            </a:solidFill>
            <a:miter lim="400000"/>
          </a:ln>
        </p:spPr>
      </p:pic>
      <p:pic>
        <p:nvPicPr>
          <p:cNvPr id="432" name="150624_BosBlkDiff.png" descr="150624_BosBlkDiff.png"/>
          <p:cNvPicPr>
            <a:picLocks noChangeAspect="1"/>
          </p:cNvPicPr>
          <p:nvPr/>
        </p:nvPicPr>
        <p:blipFill>
          <a:blip r:embed="rId4">
            <a:extLst/>
          </a:blip>
          <a:srcRect l="21712" t="13482" r="15930" b="4782"/>
          <a:stretch>
            <a:fillRect/>
          </a:stretch>
        </p:blipFill>
        <p:spPr>
          <a:xfrm>
            <a:off x="7592182" y="1550193"/>
            <a:ext cx="2597562" cy="2195320"/>
          </a:xfrm>
          <a:prstGeom prst="rect">
            <a:avLst/>
          </a:prstGeom>
          <a:ln w="12700">
            <a:solidFill>
              <a:srgbClr val="969696"/>
            </a:solidFill>
            <a:miter lim="400000"/>
          </a:ln>
        </p:spPr>
      </p:pic>
      <p:pic>
        <p:nvPicPr>
          <p:cNvPr id="433" name="150624_ChiBlkDiff.png" descr="150624_ChiBlkDiff.png"/>
          <p:cNvPicPr>
            <a:picLocks noChangeAspect="1"/>
          </p:cNvPicPr>
          <p:nvPr/>
        </p:nvPicPr>
        <p:blipFill>
          <a:blip r:embed="rId5">
            <a:extLst/>
          </a:blip>
          <a:srcRect l="36001" t="14016" r="22777" b="37832"/>
          <a:stretch>
            <a:fillRect/>
          </a:stretch>
        </p:blipFill>
        <p:spPr>
          <a:xfrm>
            <a:off x="2031553" y="1560512"/>
            <a:ext cx="2590115" cy="2209751"/>
          </a:xfrm>
          <a:prstGeom prst="rect">
            <a:avLst/>
          </a:prstGeom>
          <a:ln w="12700">
            <a:solidFill>
              <a:srgbClr val="969696"/>
            </a:solidFill>
            <a:miter lim="400000"/>
          </a:ln>
        </p:spPr>
      </p:pic>
      <p:pic>
        <p:nvPicPr>
          <p:cNvPr id="434" name="150624_DalFWBlkDiff.png" descr="150624_DalFWBlkDiff.png"/>
          <p:cNvPicPr>
            <a:picLocks noChangeAspect="1"/>
          </p:cNvPicPr>
          <p:nvPr/>
        </p:nvPicPr>
        <p:blipFill>
          <a:blip r:embed="rId6">
            <a:extLst/>
          </a:blip>
          <a:srcRect l="8886" t="30752" r="12109" b="5761"/>
          <a:stretch>
            <a:fillRect/>
          </a:stretch>
        </p:blipFill>
        <p:spPr>
          <a:xfrm>
            <a:off x="3055100" y="7024032"/>
            <a:ext cx="5000654" cy="2590942"/>
          </a:xfrm>
          <a:prstGeom prst="rect">
            <a:avLst/>
          </a:prstGeom>
          <a:ln w="12700">
            <a:solidFill>
              <a:srgbClr val="969696"/>
            </a:solidFill>
            <a:miter lim="400000"/>
          </a:ln>
        </p:spPr>
      </p:pic>
      <p:pic>
        <p:nvPicPr>
          <p:cNvPr id="435" name="150624_DCBlkDiff.png" descr="150624_DCBlkDiff.png"/>
          <p:cNvPicPr>
            <a:picLocks noChangeAspect="1"/>
          </p:cNvPicPr>
          <p:nvPr/>
        </p:nvPicPr>
        <p:blipFill>
          <a:blip r:embed="rId7">
            <a:extLst/>
          </a:blip>
          <a:srcRect l="20898" t="18094" r="20898" b="5306"/>
          <a:stretch>
            <a:fillRect/>
          </a:stretch>
        </p:blipFill>
        <p:spPr>
          <a:xfrm>
            <a:off x="4812066" y="1560512"/>
            <a:ext cx="2589805" cy="2197615"/>
          </a:xfrm>
          <a:prstGeom prst="rect">
            <a:avLst/>
          </a:prstGeom>
          <a:ln w="12700">
            <a:solidFill>
              <a:srgbClr val="969696"/>
            </a:solidFill>
            <a:miter lim="400000"/>
          </a:ln>
        </p:spPr>
      </p:pic>
      <p:pic>
        <p:nvPicPr>
          <p:cNvPr id="436" name="150624_SeattleBlkDiff.png" descr="150624_SeattleBlkDiff.png"/>
          <p:cNvPicPr>
            <a:picLocks noChangeAspect="1"/>
          </p:cNvPicPr>
          <p:nvPr/>
        </p:nvPicPr>
        <p:blipFill>
          <a:blip r:embed="rId8">
            <a:extLst/>
          </a:blip>
          <a:srcRect l="30761" t="19992" r="38964" b="13451"/>
          <a:stretch>
            <a:fillRect/>
          </a:stretch>
        </p:blipFill>
        <p:spPr>
          <a:xfrm>
            <a:off x="279350" y="1560512"/>
            <a:ext cx="1567985" cy="2222646"/>
          </a:xfrm>
          <a:prstGeom prst="rect">
            <a:avLst/>
          </a:prstGeom>
          <a:ln w="12700">
            <a:solidFill>
              <a:srgbClr val="969696"/>
            </a:solidFill>
            <a:miter lim="400000"/>
          </a:ln>
        </p:spPr>
      </p:pic>
      <p:pic>
        <p:nvPicPr>
          <p:cNvPr id="437" name="150624_SFBlkDiff.png" descr="150624_SFBlkDiff.png"/>
          <p:cNvPicPr>
            <a:picLocks noChangeAspect="1"/>
          </p:cNvPicPr>
          <p:nvPr/>
        </p:nvPicPr>
        <p:blipFill>
          <a:blip r:embed="rId9">
            <a:extLst/>
          </a:blip>
          <a:srcRect l="27305" t="5536" r="27305" b="33018"/>
          <a:stretch>
            <a:fillRect/>
          </a:stretch>
        </p:blipFill>
        <p:spPr>
          <a:xfrm>
            <a:off x="279350" y="4267864"/>
            <a:ext cx="2601127" cy="2270417"/>
          </a:xfrm>
          <a:prstGeom prst="rect">
            <a:avLst/>
          </a:prstGeom>
          <a:ln w="12700">
            <a:solidFill>
              <a:srgbClr val="969696"/>
            </a:solidFill>
            <a:miter lim="400000"/>
          </a:ln>
        </p:spPr>
      </p:pic>
      <p:pic>
        <p:nvPicPr>
          <p:cNvPr id="438" name="150624_StLBlkDiff.png" descr="150624_StLBlkDiff.png"/>
          <p:cNvPicPr>
            <a:picLocks noChangeAspect="1"/>
          </p:cNvPicPr>
          <p:nvPr/>
        </p:nvPicPr>
        <p:blipFill>
          <a:blip r:embed="rId10">
            <a:extLst/>
          </a:blip>
          <a:srcRect l="17722" t="9501" r="17722" b="3293"/>
          <a:stretch>
            <a:fillRect/>
          </a:stretch>
        </p:blipFill>
        <p:spPr>
          <a:xfrm>
            <a:off x="5837995" y="4288899"/>
            <a:ext cx="2583765" cy="2250409"/>
          </a:xfrm>
          <a:prstGeom prst="rect">
            <a:avLst/>
          </a:prstGeom>
          <a:ln w="12700">
            <a:solidFill>
              <a:srgbClr val="969696"/>
            </a:solidFill>
            <a:miter lim="400000"/>
          </a:ln>
        </p:spPr>
      </p:pic>
      <p:pic>
        <p:nvPicPr>
          <p:cNvPr id="439" name="150624_LVegasBlkDiff.png" descr="150624_LVegasBlkDiff.png"/>
          <p:cNvPicPr>
            <a:picLocks noChangeAspect="1"/>
          </p:cNvPicPr>
          <p:nvPr/>
        </p:nvPicPr>
        <p:blipFill>
          <a:blip r:embed="rId11">
            <a:extLst/>
          </a:blip>
          <a:srcRect l="30266" t="17872" r="32617" b="31876"/>
          <a:stretch>
            <a:fillRect/>
          </a:stretch>
        </p:blipFill>
        <p:spPr>
          <a:xfrm>
            <a:off x="3054679" y="4278580"/>
            <a:ext cx="2589551" cy="2260544"/>
          </a:xfrm>
          <a:prstGeom prst="rect">
            <a:avLst/>
          </a:prstGeom>
          <a:ln w="12700">
            <a:solidFill>
              <a:srgbClr val="969696"/>
            </a:solidFill>
            <a:miter lim="400000"/>
          </a:ln>
        </p:spPr>
      </p:pic>
      <p:pic>
        <p:nvPicPr>
          <p:cNvPr id="440" name="150624_HouBlkDiff.png" descr="150624_HouBlkDiff.png"/>
          <p:cNvPicPr>
            <a:picLocks noChangeAspect="1"/>
          </p:cNvPicPr>
          <p:nvPr/>
        </p:nvPicPr>
        <p:blipFill>
          <a:blip r:embed="rId12">
            <a:extLst/>
          </a:blip>
          <a:srcRect l="22851" t="9087" r="24414" b="9087"/>
          <a:stretch>
            <a:fillRect/>
          </a:stretch>
        </p:blipFill>
        <p:spPr>
          <a:xfrm>
            <a:off x="8241073" y="7024430"/>
            <a:ext cx="2589375" cy="2590552"/>
          </a:xfrm>
          <a:prstGeom prst="rect">
            <a:avLst/>
          </a:prstGeom>
          <a:ln w="12700">
            <a:solidFill>
              <a:srgbClr val="969696"/>
            </a:solidFill>
            <a:miter lim="400000"/>
          </a:ln>
        </p:spPr>
      </p:pic>
      <p:sp>
        <p:nvSpPr>
          <p:cNvPr id="441" name="Seattle"/>
          <p:cNvSpPr txBox="1"/>
          <p:nvPr/>
        </p:nvSpPr>
        <p:spPr>
          <a:xfrm>
            <a:off x="686263" y="1211175"/>
            <a:ext cx="754228" cy="3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Seattle</a:t>
            </a:r>
          </a:p>
        </p:txBody>
      </p:sp>
      <p:sp>
        <p:nvSpPr>
          <p:cNvPr id="442" name="Chicago"/>
          <p:cNvSpPr txBox="1"/>
          <p:nvPr/>
        </p:nvSpPr>
        <p:spPr>
          <a:xfrm>
            <a:off x="2886555" y="1211175"/>
            <a:ext cx="886360" cy="3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Chicago</a:t>
            </a:r>
          </a:p>
        </p:txBody>
      </p:sp>
      <p:sp>
        <p:nvSpPr>
          <p:cNvPr id="443" name="Washington DC"/>
          <p:cNvSpPr txBox="1"/>
          <p:nvPr/>
        </p:nvSpPr>
        <p:spPr>
          <a:xfrm>
            <a:off x="5322030" y="1211175"/>
            <a:ext cx="1569682" cy="3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Washington DC</a:t>
            </a:r>
          </a:p>
        </p:txBody>
      </p:sp>
      <p:sp>
        <p:nvSpPr>
          <p:cNvPr id="444" name="Boston"/>
          <p:cNvSpPr txBox="1"/>
          <p:nvPr/>
        </p:nvSpPr>
        <p:spPr>
          <a:xfrm>
            <a:off x="8499916" y="1200856"/>
            <a:ext cx="782080" cy="3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Boston</a:t>
            </a:r>
          </a:p>
        </p:txBody>
      </p:sp>
      <p:sp>
        <p:nvSpPr>
          <p:cNvPr id="445" name="San Francisco"/>
          <p:cNvSpPr txBox="1"/>
          <p:nvPr/>
        </p:nvSpPr>
        <p:spPr>
          <a:xfrm>
            <a:off x="860810" y="3918527"/>
            <a:ext cx="1438200" cy="3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San Francisco</a:t>
            </a:r>
          </a:p>
        </p:txBody>
      </p:sp>
      <p:sp>
        <p:nvSpPr>
          <p:cNvPr id="446" name="St. Louis"/>
          <p:cNvSpPr txBox="1"/>
          <p:nvPr/>
        </p:nvSpPr>
        <p:spPr>
          <a:xfrm>
            <a:off x="6667417" y="3929243"/>
            <a:ext cx="929971" cy="3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St. Louis</a:t>
            </a:r>
          </a:p>
        </p:txBody>
      </p:sp>
      <p:sp>
        <p:nvSpPr>
          <p:cNvPr id="447" name="Las Vegas"/>
          <p:cNvSpPr txBox="1"/>
          <p:nvPr/>
        </p:nvSpPr>
        <p:spPr>
          <a:xfrm>
            <a:off x="3811751" y="3929243"/>
            <a:ext cx="1070307" cy="3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Las Vegas</a:t>
            </a:r>
          </a:p>
        </p:txBody>
      </p:sp>
      <p:sp>
        <p:nvSpPr>
          <p:cNvPr id="448" name="Atlanta"/>
          <p:cNvSpPr txBox="1"/>
          <p:nvPr/>
        </p:nvSpPr>
        <p:spPr>
          <a:xfrm>
            <a:off x="9534652" y="3928846"/>
            <a:ext cx="758115" cy="3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Atlanta</a:t>
            </a:r>
          </a:p>
        </p:txBody>
      </p:sp>
      <p:sp>
        <p:nvSpPr>
          <p:cNvPr id="449" name="Dallas / Fort Worth"/>
          <p:cNvSpPr txBox="1"/>
          <p:nvPr/>
        </p:nvSpPr>
        <p:spPr>
          <a:xfrm>
            <a:off x="4621559" y="6674695"/>
            <a:ext cx="1849705" cy="3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Dallas / Fort Worth</a:t>
            </a:r>
          </a:p>
        </p:txBody>
      </p:sp>
      <p:sp>
        <p:nvSpPr>
          <p:cNvPr id="450" name="Houston"/>
          <p:cNvSpPr txBox="1"/>
          <p:nvPr/>
        </p:nvSpPr>
        <p:spPr>
          <a:xfrm>
            <a:off x="9081650" y="6674695"/>
            <a:ext cx="906006" cy="3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Houston</a:t>
            </a:r>
          </a:p>
        </p:txBody>
      </p:sp>
      <p:pic>
        <p:nvPicPr>
          <p:cNvPr id="451" name="150624_LABlkDiff.png" descr="150624_LABlkDiff.png"/>
          <p:cNvPicPr>
            <a:picLocks noChangeAspect="1"/>
          </p:cNvPicPr>
          <p:nvPr/>
        </p:nvPicPr>
        <p:blipFill>
          <a:blip r:embed="rId13">
            <a:extLst/>
          </a:blip>
          <a:srcRect l="19850" t="23615" r="36205" b="8221"/>
          <a:stretch>
            <a:fillRect/>
          </a:stretch>
        </p:blipFill>
        <p:spPr>
          <a:xfrm>
            <a:off x="279350" y="7024033"/>
            <a:ext cx="2590376" cy="2590708"/>
          </a:xfrm>
          <a:prstGeom prst="rect">
            <a:avLst/>
          </a:prstGeom>
          <a:ln w="12700">
            <a:solidFill>
              <a:srgbClr val="969696"/>
            </a:solidFill>
            <a:miter lim="400000"/>
          </a:ln>
        </p:spPr>
      </p:pic>
      <p:sp>
        <p:nvSpPr>
          <p:cNvPr id="452" name="Los Angeles"/>
          <p:cNvSpPr txBox="1"/>
          <p:nvPr/>
        </p:nvSpPr>
        <p:spPr>
          <a:xfrm>
            <a:off x="952891" y="6674695"/>
            <a:ext cx="1254037" cy="3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Los Angeles</a:t>
            </a:r>
          </a:p>
        </p:txBody>
      </p:sp>
      <p:sp>
        <p:nvSpPr>
          <p:cNvPr id="453" name="Black Decline in Urban Centers: 1980 - 2010"/>
          <p:cNvSpPr txBox="1"/>
          <p:nvPr/>
        </p:nvSpPr>
        <p:spPr>
          <a:xfrm>
            <a:off x="209500" y="159018"/>
            <a:ext cx="11974983" cy="883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100">
                <a:solidFill>
                  <a:srgbClr val="53585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Black Decline in Urban Centers: 1980 - 2010</a:t>
            </a:r>
          </a:p>
        </p:txBody>
      </p:sp>
      <p:sp>
        <p:nvSpPr>
          <p:cNvPr id="454" name="Percent Point…"/>
          <p:cNvSpPr txBox="1"/>
          <p:nvPr/>
        </p:nvSpPr>
        <p:spPr>
          <a:xfrm>
            <a:off x="10558164" y="1585392"/>
            <a:ext cx="131659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Percent Point </a:t>
            </a:r>
          </a:p>
          <a:p>
            <a:pPr algn="l"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Change in Black</a:t>
            </a:r>
          </a:p>
        </p:txBody>
      </p:sp>
      <p:sp>
        <p:nvSpPr>
          <p:cNvPr id="455" name="Tim Thomas - t77@uw.edu"/>
          <p:cNvSpPr txBox="1"/>
          <p:nvPr/>
        </p:nvSpPr>
        <p:spPr>
          <a:xfrm>
            <a:off x="10836630" y="9314257"/>
            <a:ext cx="1977455" cy="3123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4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 sz="1100">
                <a:hlinkClick r:id="rId14" invalidUrl="" action="" tgtFrame="" tooltip="" history="1" highlightClick="0" endSnd="0"/>
              </a:rPr>
              <a:t>t77@uw.edu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Evi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Evictions</a:t>
            </a:r>
          </a:p>
        </p:txBody>
      </p:sp>
      <p:sp>
        <p:nvSpPr>
          <p:cNvPr id="4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9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2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3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orced Relocation &amp; Residential Inst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z="5400"/>
            </a:lvl1pPr>
          </a:lstStyle>
          <a:p>
            <a:pPr/>
            <a:r>
              <a:t>Forced Relocation &amp; Residential Instability </a:t>
            </a:r>
          </a:p>
        </p:txBody>
      </p:sp>
      <p:sp>
        <p:nvSpPr>
          <p:cNvPr id="4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3" name="Desmond2015_ForcedRelocation.png" descr="Desmond2015_ForcedRelocation.png"/>
          <p:cNvPicPr>
            <a:picLocks noChangeAspect="1"/>
          </p:cNvPicPr>
          <p:nvPr/>
        </p:nvPicPr>
        <p:blipFill>
          <a:blip r:embed="rId3">
            <a:extLst/>
          </a:blip>
          <a:srcRect l="0" t="5495" r="0" b="0"/>
          <a:stretch>
            <a:fillRect/>
          </a:stretch>
        </p:blipFill>
        <p:spPr>
          <a:xfrm>
            <a:off x="2279060" y="2552074"/>
            <a:ext cx="8446680" cy="6013159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Desmond, Matthew, Carl Gershenson, and Barbara Kiviat. 2015. “Forced Relocation and Residential Instability among Urban Renters.” Social Service Review 89(2):227–62."/>
          <p:cNvSpPr txBox="1"/>
          <p:nvPr/>
        </p:nvSpPr>
        <p:spPr>
          <a:xfrm>
            <a:off x="2279060" y="8667424"/>
            <a:ext cx="84466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"/>
            </a:lvl1pPr>
          </a:lstStyle>
          <a:p>
            <a:pPr/>
            <a:r>
              <a:t>Desmond, Matthew, Carl Gershenson, and Barbara Kiviat. 2015. “Forced Relocation and Residential Instability among Urban Renters.” Social Service Review 89(2):227–62.</a:t>
            </a:r>
          </a:p>
        </p:txBody>
      </p:sp>
      <p:sp>
        <p:nvSpPr>
          <p:cNvPr id="465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5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Forced Relocation &amp; Residential Inst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z="5400"/>
            </a:lvl1pPr>
          </a:lstStyle>
          <a:p>
            <a:pPr/>
            <a:r>
              <a:t>Forced Relocation &amp; Residential Instability </a:t>
            </a:r>
          </a:p>
        </p:txBody>
      </p:sp>
      <p:sp>
        <p:nvSpPr>
          <p:cNvPr id="4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1" name="Desmond2015_ForcedRelocation.png" descr="Desmond2015_ForcedRelocation.png"/>
          <p:cNvPicPr>
            <a:picLocks noChangeAspect="1"/>
          </p:cNvPicPr>
          <p:nvPr/>
        </p:nvPicPr>
        <p:blipFill>
          <a:blip r:embed="rId3">
            <a:extLst/>
          </a:blip>
          <a:srcRect l="0" t="5495" r="0" b="0"/>
          <a:stretch>
            <a:fillRect/>
          </a:stretch>
        </p:blipFill>
        <p:spPr>
          <a:xfrm>
            <a:off x="2279060" y="2552074"/>
            <a:ext cx="8446680" cy="6013159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Desmond, Matthew, Carl Gershenson, and Barbara Kiviat. 2015. “Forced Relocation and Residential Instability among Urban Renters.” Social Service Review 89(2):227–62."/>
          <p:cNvSpPr txBox="1"/>
          <p:nvPr/>
        </p:nvSpPr>
        <p:spPr>
          <a:xfrm>
            <a:off x="2279060" y="8667424"/>
            <a:ext cx="84466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"/>
            </a:lvl1pPr>
          </a:lstStyle>
          <a:p>
            <a:pPr/>
            <a:r>
              <a:t>Desmond, Matthew, Carl Gershenson, and Barbara Kiviat. 2015. “Forced Relocation and Residential Instability among Urban Renters.” Social Service Review 89(2):227–62.</a:t>
            </a:r>
          </a:p>
        </p:txBody>
      </p:sp>
      <p:sp>
        <p:nvSpPr>
          <p:cNvPr id="473" name="Rectangle"/>
          <p:cNvSpPr/>
          <p:nvPr/>
        </p:nvSpPr>
        <p:spPr>
          <a:xfrm>
            <a:off x="2809231" y="2379127"/>
            <a:ext cx="3177361" cy="4995346"/>
          </a:xfrm>
          <a:prstGeom prst="rect">
            <a:avLst/>
          </a:prstGeom>
          <a:ln w="88900">
            <a:solidFill>
              <a:schemeClr val="accent5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4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5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roup"/>
          <p:cNvGrpSpPr/>
          <p:nvPr/>
        </p:nvGrpSpPr>
        <p:grpSpPr>
          <a:xfrm>
            <a:off x="3041598" y="3858495"/>
            <a:ext cx="6890514" cy="3484410"/>
            <a:chOff x="0" y="153"/>
            <a:chExt cx="6890512" cy="3484409"/>
          </a:xfrm>
        </p:grpSpPr>
        <p:sp>
          <p:nvSpPr>
            <p:cNvPr id="478" name="Triangle"/>
            <p:cNvSpPr/>
            <p:nvPr/>
          </p:nvSpPr>
          <p:spPr>
            <a:xfrm>
              <a:off x="882868" y="259357"/>
              <a:ext cx="5250716" cy="3100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79" name="Evictions"/>
            <p:cNvSpPr txBox="1"/>
            <p:nvPr/>
          </p:nvSpPr>
          <p:spPr>
            <a:xfrm>
              <a:off x="2904264" y="1927797"/>
              <a:ext cx="1207923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Evictions</a:t>
              </a:r>
            </a:p>
          </p:txBody>
        </p:sp>
        <p:sp>
          <p:nvSpPr>
            <p:cNvPr id="480" name="Housing…"/>
            <p:cNvSpPr txBox="1"/>
            <p:nvPr/>
          </p:nvSpPr>
          <p:spPr>
            <a:xfrm>
              <a:off x="0" y="2655203"/>
              <a:ext cx="1716939" cy="8293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Housing 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Burden</a:t>
              </a:r>
            </a:p>
          </p:txBody>
        </p:sp>
        <p:sp>
          <p:nvSpPr>
            <p:cNvPr id="481" name="Inadequate…"/>
            <p:cNvSpPr txBox="1"/>
            <p:nvPr/>
          </p:nvSpPr>
          <p:spPr>
            <a:xfrm>
              <a:off x="5138826" y="2655203"/>
              <a:ext cx="1751687" cy="8293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Inadequate 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Welfare</a:t>
              </a:r>
            </a:p>
          </p:txBody>
        </p:sp>
        <p:sp>
          <p:nvSpPr>
            <p:cNvPr id="482" name="Increasing…"/>
            <p:cNvSpPr txBox="1"/>
            <p:nvPr/>
          </p:nvSpPr>
          <p:spPr>
            <a:xfrm>
              <a:off x="2742499" y="153"/>
              <a:ext cx="1531621" cy="8293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Increasing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Rent</a:t>
              </a:r>
            </a:p>
          </p:txBody>
        </p:sp>
      </p:grpSp>
      <p:sp>
        <p:nvSpPr>
          <p:cNvPr id="484" name="Individual-Level Dynamics"/>
          <p:cNvSpPr txBox="1"/>
          <p:nvPr/>
        </p:nvSpPr>
        <p:spPr>
          <a:xfrm>
            <a:off x="3887114" y="7750178"/>
            <a:ext cx="5230572" cy="6599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Individual-Level Dynamics</a:t>
            </a:r>
          </a:p>
        </p:txBody>
      </p:sp>
      <p:sp>
        <p:nvSpPr>
          <p:cNvPr id="485" name="Slide Number"/>
          <p:cNvSpPr txBox="1"/>
          <p:nvPr>
            <p:ph type="sldNum" sz="quarter" idx="4294967295"/>
          </p:nvPr>
        </p:nvSpPr>
        <p:spPr>
          <a:xfrm>
            <a:off x="6325920" y="9271000"/>
            <a:ext cx="34026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6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4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Individual Level Dynam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Individual Level Dynamics</a:t>
            </a:r>
          </a:p>
        </p:txBody>
      </p:sp>
      <p:sp>
        <p:nvSpPr>
          <p:cNvPr id="4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2" name="Desmond, Matthew. 2012. “Eviction and the Reproduction of Urban Poverty.” American Journal of Sociology 118(1):88–133."/>
          <p:cNvSpPr txBox="1"/>
          <p:nvPr/>
        </p:nvSpPr>
        <p:spPr>
          <a:xfrm>
            <a:off x="3395450" y="8794424"/>
            <a:ext cx="6213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"/>
            </a:lvl1pPr>
          </a:lstStyle>
          <a:p>
            <a:pPr/>
            <a:r>
              <a:t>Desmond, Matthew. 2012. “Eviction and the Reproduction of Urban Poverty.” American Journal of Sociology 118(1):88–133.</a:t>
            </a:r>
          </a:p>
        </p:txBody>
      </p:sp>
      <p:pic>
        <p:nvPicPr>
          <p:cNvPr id="493" name="Desmond2012_IncomeRent.png" descr="Desmond2012_IncomeRent.png"/>
          <p:cNvPicPr>
            <a:picLocks noChangeAspect="1"/>
          </p:cNvPicPr>
          <p:nvPr/>
        </p:nvPicPr>
        <p:blipFill>
          <a:blip r:embed="rId3">
            <a:extLst/>
          </a:blip>
          <a:srcRect l="0" t="7525" r="0" b="0"/>
          <a:stretch>
            <a:fillRect/>
          </a:stretch>
        </p:blipFill>
        <p:spPr>
          <a:xfrm>
            <a:off x="2238328" y="2540284"/>
            <a:ext cx="8528144" cy="6142108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Milwaukee Rent, Income, &amp; Welfare"/>
          <p:cNvSpPr txBox="1"/>
          <p:nvPr/>
        </p:nvSpPr>
        <p:spPr>
          <a:xfrm>
            <a:off x="2358978" y="2029683"/>
            <a:ext cx="8286844" cy="65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72516">
              <a:spcBef>
                <a:spcPts val="1400"/>
              </a:spcBef>
              <a:defRPr sz="3724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Milwaukee Rent, Income, &amp; Welfare</a:t>
            </a:r>
          </a:p>
        </p:txBody>
      </p:sp>
      <p:sp>
        <p:nvSpPr>
          <p:cNvPr id="495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5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eaDotAllRed.png" descr="SeaDotAllRed.png"/>
          <p:cNvPicPr>
            <a:picLocks noChangeAspect="1"/>
          </p:cNvPicPr>
          <p:nvPr/>
        </p:nvPicPr>
        <p:blipFill>
          <a:blip r:embed="rId2">
            <a:extLst/>
          </a:blip>
          <a:srcRect l="11691" t="7531" r="0" b="7531"/>
          <a:stretch>
            <a:fillRect/>
          </a:stretch>
        </p:blipFill>
        <p:spPr>
          <a:xfrm>
            <a:off x="4785124" y="1831214"/>
            <a:ext cx="3873238" cy="7450663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ace &amp; Ethnicity in Seat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Race &amp; Ethnicity in Seattle</a:t>
            </a:r>
          </a:p>
        </p:txBody>
      </p:sp>
      <p:grpSp>
        <p:nvGrpSpPr>
          <p:cNvPr id="142" name="Group"/>
          <p:cNvGrpSpPr/>
          <p:nvPr/>
        </p:nvGrpSpPr>
        <p:grpSpPr>
          <a:xfrm>
            <a:off x="8658227" y="3887939"/>
            <a:ext cx="3401331" cy="2811381"/>
            <a:chOff x="0" y="0"/>
            <a:chExt cx="3401330" cy="2811380"/>
          </a:xfrm>
        </p:grpSpPr>
        <p:sp>
          <p:nvSpPr>
            <p:cNvPr id="133" name="1 Dot = 1 Person"/>
            <p:cNvSpPr txBox="1"/>
            <p:nvPr/>
          </p:nvSpPr>
          <p:spPr>
            <a:xfrm>
              <a:off x="232" y="0"/>
              <a:ext cx="2306525" cy="526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/>
              </a:lvl1pPr>
            </a:lstStyle>
            <a:p>
              <a:pPr/>
              <a:r>
                <a:t>1 Dot = 1 Person</a:t>
              </a:r>
            </a:p>
          </p:txBody>
        </p:sp>
        <p:sp>
          <p:nvSpPr>
            <p:cNvPr id="134" name="Circle"/>
            <p:cNvSpPr/>
            <p:nvPr/>
          </p:nvSpPr>
          <p:spPr>
            <a:xfrm>
              <a:off x="232" y="666590"/>
              <a:ext cx="314477" cy="314477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" name="White"/>
            <p:cNvSpPr txBox="1"/>
            <p:nvPr/>
          </p:nvSpPr>
          <p:spPr>
            <a:xfrm>
              <a:off x="466569" y="510686"/>
              <a:ext cx="1102609" cy="626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500"/>
              </a:lvl1pPr>
            </a:lstStyle>
            <a:p>
              <a:pPr/>
              <a:r>
                <a:t>White</a:t>
              </a:r>
            </a:p>
          </p:txBody>
        </p:sp>
        <p:sp>
          <p:nvSpPr>
            <p:cNvPr id="136" name="Circle"/>
            <p:cNvSpPr/>
            <p:nvPr/>
          </p:nvSpPr>
          <p:spPr>
            <a:xfrm>
              <a:off x="232" y="1224649"/>
              <a:ext cx="314477" cy="314477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" name="African American"/>
            <p:cNvSpPr txBox="1"/>
            <p:nvPr/>
          </p:nvSpPr>
          <p:spPr>
            <a:xfrm>
              <a:off x="466569" y="1068746"/>
              <a:ext cx="2934762" cy="6262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500"/>
              </a:lvl1pPr>
            </a:lstStyle>
            <a:p>
              <a:pPr/>
              <a:r>
                <a:t>African American</a:t>
              </a:r>
            </a:p>
          </p:txBody>
        </p:sp>
        <p:sp>
          <p:nvSpPr>
            <p:cNvPr id="138" name="Circle"/>
            <p:cNvSpPr/>
            <p:nvPr/>
          </p:nvSpPr>
          <p:spPr>
            <a:xfrm>
              <a:off x="0" y="1782476"/>
              <a:ext cx="314942" cy="314942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" name="Asian"/>
            <p:cNvSpPr txBox="1"/>
            <p:nvPr/>
          </p:nvSpPr>
          <p:spPr>
            <a:xfrm>
              <a:off x="466569" y="1626805"/>
              <a:ext cx="1102609" cy="626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500"/>
              </a:lvl1pPr>
            </a:lstStyle>
            <a:p>
              <a:pPr/>
              <a:r>
                <a:t>Asian</a:t>
              </a:r>
            </a:p>
          </p:txBody>
        </p:sp>
        <p:sp>
          <p:nvSpPr>
            <p:cNvPr id="140" name="Circle"/>
            <p:cNvSpPr/>
            <p:nvPr/>
          </p:nvSpPr>
          <p:spPr>
            <a:xfrm>
              <a:off x="232" y="2340768"/>
              <a:ext cx="314942" cy="31494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" name="Latinx"/>
            <p:cNvSpPr txBox="1"/>
            <p:nvPr/>
          </p:nvSpPr>
          <p:spPr>
            <a:xfrm>
              <a:off x="466802" y="2185097"/>
              <a:ext cx="1609046" cy="626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2500"/>
              </a:lvl1pPr>
            </a:lstStyle>
            <a:p>
              <a:pPr/>
              <a:r>
                <a:t>Latinx</a:t>
              </a:r>
            </a:p>
          </p:txBody>
        </p:sp>
      </p:grpSp>
      <p:sp>
        <p:nvSpPr>
          <p:cNvPr id="143" name="2010"/>
          <p:cNvSpPr txBox="1"/>
          <p:nvPr/>
        </p:nvSpPr>
        <p:spPr>
          <a:xfrm>
            <a:off x="2543385" y="4876800"/>
            <a:ext cx="1355853" cy="8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700">
                <a:solidFill>
                  <a:srgbClr val="535353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2010</a:t>
            </a:r>
          </a:p>
        </p:txBody>
      </p:sp>
      <p:sp>
        <p:nvSpPr>
          <p:cNvPr id="144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4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"/>
          <p:cNvGrpSpPr/>
          <p:nvPr/>
        </p:nvGrpSpPr>
        <p:grpSpPr>
          <a:xfrm>
            <a:off x="3041598" y="3858495"/>
            <a:ext cx="6890514" cy="3484410"/>
            <a:chOff x="0" y="153"/>
            <a:chExt cx="6890512" cy="3484409"/>
          </a:xfrm>
        </p:grpSpPr>
        <p:sp>
          <p:nvSpPr>
            <p:cNvPr id="499" name="Triangle"/>
            <p:cNvSpPr/>
            <p:nvPr/>
          </p:nvSpPr>
          <p:spPr>
            <a:xfrm>
              <a:off x="882868" y="259357"/>
              <a:ext cx="5250716" cy="3100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0" name="Evictions"/>
            <p:cNvSpPr txBox="1"/>
            <p:nvPr/>
          </p:nvSpPr>
          <p:spPr>
            <a:xfrm>
              <a:off x="2904264" y="1927797"/>
              <a:ext cx="1207923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Evictions</a:t>
              </a:r>
            </a:p>
          </p:txBody>
        </p:sp>
        <p:sp>
          <p:nvSpPr>
            <p:cNvPr id="501" name="Housing…"/>
            <p:cNvSpPr txBox="1"/>
            <p:nvPr/>
          </p:nvSpPr>
          <p:spPr>
            <a:xfrm>
              <a:off x="0" y="2655203"/>
              <a:ext cx="1716939" cy="8293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Housing 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Burden</a:t>
              </a:r>
            </a:p>
          </p:txBody>
        </p:sp>
        <p:sp>
          <p:nvSpPr>
            <p:cNvPr id="502" name="Inadequate…"/>
            <p:cNvSpPr txBox="1"/>
            <p:nvPr/>
          </p:nvSpPr>
          <p:spPr>
            <a:xfrm>
              <a:off x="5138826" y="2655203"/>
              <a:ext cx="1751687" cy="8293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Inadequate 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Welfare</a:t>
              </a:r>
            </a:p>
          </p:txBody>
        </p:sp>
        <p:sp>
          <p:nvSpPr>
            <p:cNvPr id="503" name="Increasing…"/>
            <p:cNvSpPr txBox="1"/>
            <p:nvPr/>
          </p:nvSpPr>
          <p:spPr>
            <a:xfrm>
              <a:off x="2742499" y="153"/>
              <a:ext cx="1531621" cy="8293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Increasing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Rent</a:t>
              </a:r>
            </a:p>
          </p:txBody>
        </p:sp>
      </p:grpSp>
      <p:sp>
        <p:nvSpPr>
          <p:cNvPr id="505" name="Individual-Level Dynamics"/>
          <p:cNvSpPr txBox="1"/>
          <p:nvPr/>
        </p:nvSpPr>
        <p:spPr>
          <a:xfrm>
            <a:off x="3887114" y="7750178"/>
            <a:ext cx="5230572" cy="6599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Individual-Level Dynamics</a:t>
            </a:r>
          </a:p>
        </p:txBody>
      </p:sp>
      <p:sp>
        <p:nvSpPr>
          <p:cNvPr id="506" name="Slide Number"/>
          <p:cNvSpPr txBox="1"/>
          <p:nvPr>
            <p:ph type="sldNum" sz="quarter" idx="4294967295"/>
          </p:nvPr>
        </p:nvSpPr>
        <p:spPr>
          <a:xfrm>
            <a:off x="6325920" y="9271000"/>
            <a:ext cx="34026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7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4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Neighborhood-Level Dynamics"/>
          <p:cNvSpPr txBox="1"/>
          <p:nvPr/>
        </p:nvSpPr>
        <p:spPr>
          <a:xfrm>
            <a:off x="3486289" y="759242"/>
            <a:ext cx="6032222" cy="6599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Neighborhood-Level Dynamics</a:t>
            </a:r>
          </a:p>
        </p:txBody>
      </p:sp>
      <p:grpSp>
        <p:nvGrpSpPr>
          <p:cNvPr id="516" name="Group"/>
          <p:cNvGrpSpPr/>
          <p:nvPr/>
        </p:nvGrpSpPr>
        <p:grpSpPr>
          <a:xfrm>
            <a:off x="1092579" y="1314747"/>
            <a:ext cx="10925461" cy="2839902"/>
            <a:chOff x="139528" y="-349096"/>
            <a:chExt cx="10925459" cy="2839900"/>
          </a:xfrm>
        </p:grpSpPr>
        <p:sp>
          <p:nvSpPr>
            <p:cNvPr id="512" name="Neighborhood…"/>
            <p:cNvSpPr txBox="1"/>
            <p:nvPr/>
          </p:nvSpPr>
          <p:spPr>
            <a:xfrm rot="1350150">
              <a:off x="8754105" y="924615"/>
              <a:ext cx="2164081" cy="11976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Neighborhood 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Change</a:t>
              </a:r>
            </a:p>
          </p:txBody>
        </p:sp>
        <p:sp>
          <p:nvSpPr>
            <p:cNvPr id="526" name="Connection Line"/>
            <p:cNvSpPr/>
            <p:nvPr/>
          </p:nvSpPr>
          <p:spPr>
            <a:xfrm>
              <a:off x="724333" y="1267792"/>
              <a:ext cx="9476979" cy="1173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4" fill="norm" stroke="1" extrusionOk="0">
                  <a:moveTo>
                    <a:pt x="0" y="16204"/>
                  </a:moveTo>
                  <a:cubicBezTo>
                    <a:pt x="7187" y="-5044"/>
                    <a:pt x="14387" y="-5396"/>
                    <a:pt x="21600" y="15147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14" name="Location &amp;…"/>
            <p:cNvSpPr txBox="1"/>
            <p:nvPr/>
          </p:nvSpPr>
          <p:spPr>
            <a:xfrm rot="20230571">
              <a:off x="223404" y="1210776"/>
              <a:ext cx="1966266" cy="8293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Location &amp; 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Concentration</a:t>
              </a:r>
            </a:p>
          </p:txBody>
        </p:sp>
        <p:sp>
          <p:nvSpPr>
            <p:cNvPr id="515" name="Local &amp; Extra-Local…"/>
            <p:cNvSpPr txBox="1"/>
            <p:nvPr/>
          </p:nvSpPr>
          <p:spPr>
            <a:xfrm>
              <a:off x="4087260" y="-349097"/>
              <a:ext cx="2751126" cy="15659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Local &amp; Extra-Local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Conditions</a:t>
              </a:r>
            </a:p>
          </p:txBody>
        </p:sp>
      </p:grpSp>
      <p:sp>
        <p:nvSpPr>
          <p:cNvPr id="517" name="Individual-Level Dynamics"/>
          <p:cNvSpPr txBox="1"/>
          <p:nvPr/>
        </p:nvSpPr>
        <p:spPr>
          <a:xfrm>
            <a:off x="3887114" y="7750178"/>
            <a:ext cx="5230572" cy="6599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Individual-Level Dynamics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3041598" y="3858495"/>
            <a:ext cx="6890514" cy="3484410"/>
            <a:chOff x="0" y="153"/>
            <a:chExt cx="6890512" cy="3484409"/>
          </a:xfrm>
        </p:grpSpPr>
        <p:sp>
          <p:nvSpPr>
            <p:cNvPr id="518" name="Triangle"/>
            <p:cNvSpPr/>
            <p:nvPr/>
          </p:nvSpPr>
          <p:spPr>
            <a:xfrm>
              <a:off x="882868" y="259357"/>
              <a:ext cx="5250716" cy="3100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19" name="Evictions"/>
            <p:cNvSpPr txBox="1"/>
            <p:nvPr/>
          </p:nvSpPr>
          <p:spPr>
            <a:xfrm>
              <a:off x="2904264" y="1927797"/>
              <a:ext cx="1207923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Evictions</a:t>
              </a:r>
            </a:p>
          </p:txBody>
        </p:sp>
        <p:sp>
          <p:nvSpPr>
            <p:cNvPr id="520" name="Housing…"/>
            <p:cNvSpPr txBox="1"/>
            <p:nvPr/>
          </p:nvSpPr>
          <p:spPr>
            <a:xfrm>
              <a:off x="0" y="2655203"/>
              <a:ext cx="1716939" cy="8293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Housing 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Burden</a:t>
              </a:r>
            </a:p>
          </p:txBody>
        </p:sp>
        <p:sp>
          <p:nvSpPr>
            <p:cNvPr id="521" name="Inadequate…"/>
            <p:cNvSpPr txBox="1"/>
            <p:nvPr/>
          </p:nvSpPr>
          <p:spPr>
            <a:xfrm>
              <a:off x="5138826" y="2655203"/>
              <a:ext cx="1751687" cy="8293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Inadequate 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Welfare</a:t>
              </a:r>
            </a:p>
          </p:txBody>
        </p:sp>
        <p:sp>
          <p:nvSpPr>
            <p:cNvPr id="522" name="Increasing…"/>
            <p:cNvSpPr txBox="1"/>
            <p:nvPr/>
          </p:nvSpPr>
          <p:spPr>
            <a:xfrm>
              <a:off x="2742499" y="153"/>
              <a:ext cx="1531621" cy="8293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Increasing</a:t>
              </a:r>
            </a:p>
            <a:p>
              <a:pPr>
                <a:defRPr sz="2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Rent</a:t>
              </a:r>
            </a:p>
          </p:txBody>
        </p:sp>
      </p:grpSp>
      <p:sp>
        <p:nvSpPr>
          <p:cNvPr id="524" name="Slide Number"/>
          <p:cNvSpPr txBox="1"/>
          <p:nvPr>
            <p:ph type="sldNum" sz="quarter" idx="4294967295"/>
          </p:nvPr>
        </p:nvSpPr>
        <p:spPr>
          <a:xfrm>
            <a:off x="6325920" y="9271000"/>
            <a:ext cx="34026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5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4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Evictions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Evictions Data</a:t>
            </a:r>
          </a:p>
        </p:txBody>
      </p:sp>
      <p:grpSp>
        <p:nvGrpSpPr>
          <p:cNvPr id="534" name="Group"/>
          <p:cNvGrpSpPr/>
          <p:nvPr/>
        </p:nvGrpSpPr>
        <p:grpSpPr>
          <a:xfrm>
            <a:off x="841161" y="2287065"/>
            <a:ext cx="11322478" cy="3821635"/>
            <a:chOff x="0" y="0"/>
            <a:chExt cx="11322477" cy="3821634"/>
          </a:xfrm>
        </p:grpSpPr>
        <p:pic>
          <p:nvPicPr>
            <p:cNvPr id="531" name="KCUDandPop.pdf" descr="KCUDandPop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19100"/>
              <a:ext cx="11322478" cy="3402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2" name="Unlawful detainers by year"/>
            <p:cNvSpPr txBox="1"/>
            <p:nvPr/>
          </p:nvSpPr>
          <p:spPr>
            <a:xfrm>
              <a:off x="1258254" y="0"/>
              <a:ext cx="4005276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Unlawful detainers by year</a:t>
              </a:r>
            </a:p>
          </p:txBody>
        </p:sp>
        <p:sp>
          <p:nvSpPr>
            <p:cNvPr id="533" name="KC pop &amp; renters"/>
            <p:cNvSpPr txBox="1"/>
            <p:nvPr/>
          </p:nvSpPr>
          <p:spPr>
            <a:xfrm>
              <a:off x="5954734" y="0"/>
              <a:ext cx="2647070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KC pop &amp; renters</a:t>
              </a:r>
            </a:p>
          </p:txBody>
        </p:sp>
      </p:grpSp>
      <p:sp>
        <p:nvSpPr>
          <p:cNvPr id="535" name="Group"/>
          <p:cNvSpPr/>
          <p:nvPr/>
        </p:nvSpPr>
        <p:spPr>
          <a:xfrm>
            <a:off x="6054283" y="5153597"/>
            <a:ext cx="246747" cy="246747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7" name="Unlawful Detainers…"/>
          <p:cNvSpPr txBox="1"/>
          <p:nvPr/>
        </p:nvSpPr>
        <p:spPr>
          <a:xfrm>
            <a:off x="841161" y="6108700"/>
            <a:ext cx="11322478" cy="2869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43991">
              <a:spcBef>
                <a:spcPts val="1100"/>
              </a:spcBef>
              <a:defRPr sz="2888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Unlawful Detainers</a:t>
            </a:r>
          </a:p>
          <a:p>
            <a:pPr lvl="1" marL="521208" indent="-231647" algn="l" defTabSz="443991">
              <a:buClr>
                <a:srgbClr val="535353"/>
              </a:buClr>
              <a:buSzPct val="82000"/>
              <a:buChar char="•"/>
              <a:defRPr sz="228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Formal evictions are heard and decided usually within 1 week</a:t>
            </a:r>
          </a:p>
          <a:p>
            <a:pPr lvl="1" marL="521208" indent="-231647" algn="l" defTabSz="443991">
              <a:buClr>
                <a:srgbClr val="535353"/>
              </a:buClr>
              <a:buSzPct val="82000"/>
              <a:buChar char="•"/>
              <a:defRPr sz="228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Despite resolution, the mark of an eviction stays on your record, like a criminal record</a:t>
            </a:r>
          </a:p>
          <a:p>
            <a:pPr algn="l" defTabSz="443991">
              <a:spcBef>
                <a:spcPts val="1100"/>
              </a:spcBef>
              <a:defRPr sz="2888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King County Renting Population </a:t>
            </a:r>
          </a:p>
          <a:p>
            <a:pPr lvl="1" marL="521208" indent="-231647" algn="l" defTabSz="443991">
              <a:buClr>
                <a:srgbClr val="535353"/>
              </a:buClr>
              <a:buSzPct val="82000"/>
              <a:buChar char="•"/>
              <a:defRPr sz="228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322,514 Households</a:t>
            </a:r>
          </a:p>
          <a:p>
            <a:pPr lvl="1" marL="521208" indent="-231647" algn="l" defTabSz="443991">
              <a:buClr>
                <a:srgbClr val="535353"/>
              </a:buClr>
              <a:buSzPct val="82000"/>
              <a:buChar char="•"/>
              <a:defRPr sz="228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63% White, 12.2% Asian,9.6% Latino, 9.6% black</a:t>
            </a:r>
          </a:p>
        </p:txBody>
      </p:sp>
      <p:sp>
        <p:nvSpPr>
          <p:cNvPr id="538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4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Eviction Rates by Sex &amp; R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Eviction Rates by Sex &amp; Race</a:t>
            </a:r>
          </a:p>
        </p:txBody>
      </p:sp>
      <p:sp>
        <p:nvSpPr>
          <p:cNvPr id="54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2" name="Ind3.pdf" descr="Ind3.pdf"/>
          <p:cNvPicPr>
            <a:picLocks noChangeAspect="1"/>
          </p:cNvPicPr>
          <p:nvPr/>
        </p:nvPicPr>
        <p:blipFill>
          <a:blip r:embed="rId3">
            <a:extLst/>
          </a:blip>
          <a:srcRect l="0" t="7532" r="0" b="0"/>
          <a:stretch>
            <a:fillRect/>
          </a:stretch>
        </p:blipFill>
        <p:spPr>
          <a:xfrm>
            <a:off x="4535179" y="3347786"/>
            <a:ext cx="8114044" cy="4345407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ex…"/>
          <p:cNvSpPr txBox="1"/>
          <p:nvPr>
            <p:ph type="body" sz="quarter" idx="1"/>
          </p:nvPr>
        </p:nvSpPr>
        <p:spPr>
          <a:xfrm>
            <a:off x="355600" y="2082800"/>
            <a:ext cx="3543638" cy="6875382"/>
          </a:xfrm>
          <a:prstGeom prst="rect">
            <a:avLst/>
          </a:prstGeom>
        </p:spPr>
        <p:txBody>
          <a:bodyPr/>
          <a:lstStyle/>
          <a:p>
            <a:pPr defTabSz="449833">
              <a:spcBef>
                <a:spcPts val="1100"/>
              </a:spcBef>
              <a:defRPr sz="2925"/>
            </a:pPr>
            <a:r>
              <a:t>Sex</a:t>
            </a:r>
          </a:p>
          <a:p>
            <a:pPr lvl="1" marL="528065" indent="-234695" defTabSz="449833">
              <a:defRPr sz="2309"/>
            </a:pPr>
            <a:r>
              <a:t>Female head: </a:t>
            </a:r>
          </a:p>
          <a:p>
            <a:pPr lvl="2" marL="821436" indent="-234695" defTabSz="449833">
              <a:defRPr sz="2309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32%</a:t>
            </a:r>
            <a:r>
              <a:t>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r>
              <a:t> male heads</a:t>
            </a:r>
          </a:p>
          <a:p>
            <a:pPr lvl="1" marL="528065" indent="-234695" defTabSz="449833">
              <a:defRPr sz="2309"/>
            </a:pPr>
          </a:p>
          <a:p>
            <a:pPr defTabSz="449833">
              <a:spcBef>
                <a:spcPts val="1100"/>
              </a:spcBef>
              <a:defRPr sz="2925"/>
            </a:pPr>
            <a:r>
              <a:t>Race</a:t>
            </a:r>
          </a:p>
          <a:p>
            <a:pPr lvl="1" marL="528065" indent="-234695" defTabSz="449833">
              <a:defRPr sz="2309"/>
            </a:pP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Black</a:t>
            </a:r>
            <a:r>
              <a:t> head: </a:t>
            </a:r>
          </a:p>
          <a:p>
            <a:pPr lvl="2" marL="821436" indent="-234695" defTabSz="449833">
              <a:defRPr sz="2309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4x &gt;</a:t>
            </a:r>
            <a:r>
              <a:t> whites</a:t>
            </a:r>
          </a:p>
          <a:p>
            <a:pPr lvl="1" marL="528065" indent="-234695" defTabSz="449833">
              <a:defRPr sz="2309"/>
            </a:pP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Latinx</a:t>
            </a:r>
            <a:r>
              <a:t> head: </a:t>
            </a:r>
          </a:p>
          <a:p>
            <a:pPr lvl="2" marL="821436" indent="-234695" defTabSz="449833">
              <a:defRPr sz="2309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1.4x &gt;</a:t>
            </a:r>
            <a:r>
              <a:t> whites</a:t>
            </a:r>
          </a:p>
          <a:p>
            <a:pPr lvl="1" marL="528065" indent="-234695" defTabSz="449833">
              <a:defRPr sz="2309"/>
            </a:pPr>
          </a:p>
          <a:p>
            <a:pPr defTabSz="449833">
              <a:spcBef>
                <a:spcPts val="1100"/>
              </a:spcBef>
              <a:defRPr sz="2925"/>
            </a:pPr>
            <a:r>
              <a:t>Sex &amp; Race</a:t>
            </a:r>
          </a:p>
          <a:p>
            <a:pPr lvl="1" marL="528065" indent="-234695" defTabSz="449833">
              <a:defRPr sz="2309"/>
            </a:pP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Black female</a:t>
            </a:r>
            <a:r>
              <a:t> head: </a:t>
            </a:r>
          </a:p>
          <a:p>
            <a:pPr lvl="2" marL="821436" indent="-234695" defTabSz="449833">
              <a:defRPr sz="2309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4.4x &gt;</a:t>
            </a:r>
            <a:r>
              <a:t> white fem.</a:t>
            </a:r>
          </a:p>
          <a:p>
            <a:pPr lvl="2" marL="821436" indent="-234695" defTabSz="449833">
              <a:defRPr sz="2309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5.4x &gt;</a:t>
            </a:r>
            <a:r>
              <a:t> white male</a:t>
            </a:r>
          </a:p>
          <a:p>
            <a:pPr lvl="1" marL="528065" indent="-234695" defTabSz="449833">
              <a:defRPr sz="2309"/>
            </a:pP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Black male</a:t>
            </a:r>
            <a:r>
              <a:t> head: </a:t>
            </a:r>
          </a:p>
          <a:p>
            <a:pPr lvl="2" marL="821436" indent="-234695" defTabSz="449833">
              <a:defRPr sz="2309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3.5x &gt;</a:t>
            </a:r>
            <a:r>
              <a:t> white male</a:t>
            </a:r>
          </a:p>
        </p:txBody>
      </p:sp>
      <p:sp>
        <p:nvSpPr>
          <p:cNvPr id="544" name="UD Rates by Sex &amp; Race"/>
          <p:cNvSpPr txBox="1"/>
          <p:nvPr/>
        </p:nvSpPr>
        <p:spPr>
          <a:xfrm>
            <a:off x="6459710" y="2662799"/>
            <a:ext cx="5004970" cy="68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UD Rates by Sex &amp; Race </a:t>
            </a:r>
          </a:p>
        </p:txBody>
      </p:sp>
      <p:sp>
        <p:nvSpPr>
          <p:cNvPr id="545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5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UD Distribution &amp; Neigh.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UD Distribution &amp; Neigh. Types</a:t>
            </a:r>
          </a:p>
        </p:txBody>
      </p:sp>
      <p:sp>
        <p:nvSpPr>
          <p:cNvPr id="55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1" name="170216_KingNeighType2.pdf" descr="170216_KingNeighType2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8679"/>
          <a:stretch>
            <a:fillRect/>
          </a:stretch>
        </p:blipFill>
        <p:spPr>
          <a:xfrm>
            <a:off x="3263656" y="1778000"/>
            <a:ext cx="9946691" cy="7975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Regional Distribution…"/>
          <p:cNvSpPr txBox="1"/>
          <p:nvPr>
            <p:ph type="body" sz="quarter" idx="1"/>
          </p:nvPr>
        </p:nvSpPr>
        <p:spPr>
          <a:xfrm>
            <a:off x="355600" y="2082800"/>
            <a:ext cx="3355417" cy="6875382"/>
          </a:xfrm>
          <a:prstGeom prst="rect">
            <a:avLst/>
          </a:prstGeom>
        </p:spPr>
        <p:txBody>
          <a:bodyPr/>
          <a:lstStyle/>
          <a:p>
            <a:pPr defTabSz="549148">
              <a:spcBef>
                <a:spcPts val="1400"/>
              </a:spcBef>
              <a:defRPr sz="3572"/>
            </a:pPr>
            <a:r>
              <a:t>Regional Distribution</a:t>
            </a:r>
          </a:p>
          <a:p>
            <a:pPr lvl="1" marL="644651" indent="-286511" defTabSz="549148">
              <a:defRPr sz="2820"/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S. King</a:t>
            </a:r>
            <a:r>
              <a:t>: 57%</a:t>
            </a:r>
          </a:p>
          <a:p>
            <a:pPr lvl="1" marL="644651" indent="-286511" defTabSz="549148">
              <a:defRPr sz="2820"/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Seattle</a:t>
            </a:r>
            <a:r>
              <a:t>: 27%</a:t>
            </a:r>
          </a:p>
          <a:p>
            <a:pPr lvl="1" marL="644651" indent="-286511" defTabSz="549148">
              <a:defRPr sz="2820"/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East</a:t>
            </a:r>
            <a:r>
              <a:t>: 15.2%</a:t>
            </a:r>
          </a:p>
          <a:p>
            <a:pPr lvl="1" marL="644651" indent="-286511" defTabSz="549148">
              <a:defRPr sz="2820"/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Other</a:t>
            </a:r>
            <a:r>
              <a:t>: 0.6% </a:t>
            </a:r>
          </a:p>
          <a:p>
            <a:pPr lvl="1" marL="644651" indent="-286511" defTabSz="549148">
              <a:defRPr sz="2820"/>
            </a:pPr>
          </a:p>
          <a:p>
            <a:pPr defTabSz="549148">
              <a:spcBef>
                <a:spcPts val="1400"/>
              </a:spcBef>
              <a:defRPr sz="3572"/>
            </a:pPr>
            <a:r>
              <a:t>Neighborhood Types</a:t>
            </a:r>
          </a:p>
          <a:p>
            <a:pPr lvl="1" marL="644651" indent="-286511" defTabSz="549148">
              <a:defRPr sz="2820"/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South</a:t>
            </a:r>
            <a:r>
              <a:t>: </a:t>
            </a:r>
          </a:p>
          <a:p>
            <a:pPr lvl="2" marL="1002791" indent="-286511" defTabSz="549148">
              <a:defRPr sz="2820"/>
            </a:pPr>
            <a:r>
              <a:t>Minority &amp; integrated</a:t>
            </a:r>
          </a:p>
          <a:p>
            <a:pPr lvl="1" marL="644651" indent="-286511" defTabSz="549148">
              <a:defRPr sz="2820"/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Seattle &amp; East</a:t>
            </a:r>
            <a:r>
              <a:t>:</a:t>
            </a:r>
          </a:p>
          <a:p>
            <a:pPr lvl="2" marL="1002791" indent="-286511" defTabSz="549148">
              <a:defRPr sz="2820"/>
            </a:pPr>
            <a:r>
              <a:t>White &amp; Asian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Neighborhood Ty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Neighborhood Type</a:t>
            </a:r>
          </a:p>
        </p:txBody>
      </p:sp>
      <p:sp>
        <p:nvSpPr>
          <p:cNvPr id="55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6" name="170216_EVNeighType.pdf" descr="170216_EVNeighTyp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431" y="2812816"/>
            <a:ext cx="12021938" cy="601097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5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R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Rent</a:t>
            </a:r>
          </a:p>
        </p:txBody>
      </p:sp>
      <p:sp>
        <p:nvSpPr>
          <p:cNvPr id="5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3" name="170216_EVRent.pdf" descr="170216_EVRen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431" y="2812816"/>
            <a:ext cx="12021938" cy="601097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4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Rent Bur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Rent Burden</a:t>
            </a:r>
          </a:p>
        </p:txBody>
      </p:sp>
      <p:sp>
        <p:nvSpPr>
          <p:cNvPr id="56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8" name="170216_EVRentBurdenType.pdf" descr="170216_EVRentBurdenTyp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431" y="2812816"/>
            <a:ext cx="12021938" cy="601097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4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Economic Dif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Economic Differences</a:t>
            </a:r>
          </a:p>
        </p:txBody>
      </p:sp>
      <p:sp>
        <p:nvSpPr>
          <p:cNvPr id="572" name="Tim Thomas - t77@uw.edu"/>
          <p:cNvSpPr txBox="1"/>
          <p:nvPr/>
        </p:nvSpPr>
        <p:spPr>
          <a:xfrm>
            <a:off x="10953887" y="9345270"/>
            <a:ext cx="1590422" cy="25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0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</a:p>
        </p:txBody>
      </p:sp>
      <p:sp>
        <p:nvSpPr>
          <p:cNvPr id="573" name="Seattle Median Household Income by Race"/>
          <p:cNvSpPr txBox="1"/>
          <p:nvPr/>
        </p:nvSpPr>
        <p:spPr>
          <a:xfrm>
            <a:off x="683491" y="1891961"/>
            <a:ext cx="10270398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Seattle Median Household Income by Race</a:t>
            </a:r>
          </a:p>
        </p:txBody>
      </p:sp>
      <p:sp>
        <p:nvSpPr>
          <p:cNvPr id="574" name="$103k"/>
          <p:cNvSpPr txBox="1"/>
          <p:nvPr/>
        </p:nvSpPr>
        <p:spPr>
          <a:xfrm rot="21600000">
            <a:off x="9596762" y="2519233"/>
            <a:ext cx="1130047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$103k</a:t>
            </a:r>
          </a:p>
        </p:txBody>
      </p:sp>
      <p:pic>
        <p:nvPicPr>
          <p:cNvPr id="575" name="SeaRaceIncDiff.pdf" descr="SeaRaceIncDiff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600" y="2579487"/>
            <a:ext cx="12293600" cy="614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Data: US Census Decennial and American Community Survey and Housing and Urban Development"/>
          <p:cNvSpPr txBox="1"/>
          <p:nvPr/>
        </p:nvSpPr>
        <p:spPr>
          <a:xfrm>
            <a:off x="355600" y="9345270"/>
            <a:ext cx="867879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Data: US Census Decennial and American Community Survey and Housing and Urban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eaRaceIncDiff_Tiers.pdf" descr="SeaRaceIncDiff_Tier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599" y="2579486"/>
            <a:ext cx="12293602" cy="6146802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Economic Dif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Economic Differences</a:t>
            </a:r>
          </a:p>
        </p:txBody>
      </p:sp>
      <p:sp>
        <p:nvSpPr>
          <p:cNvPr id="582" name="Tim Thomas - t77@uw.edu"/>
          <p:cNvSpPr txBox="1"/>
          <p:nvPr/>
        </p:nvSpPr>
        <p:spPr>
          <a:xfrm>
            <a:off x="10953887" y="9345270"/>
            <a:ext cx="1590422" cy="25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0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</a:p>
        </p:txBody>
      </p:sp>
      <p:sp>
        <p:nvSpPr>
          <p:cNvPr id="583" name="Seattle Median Household Income by Race"/>
          <p:cNvSpPr txBox="1"/>
          <p:nvPr/>
        </p:nvSpPr>
        <p:spPr>
          <a:xfrm>
            <a:off x="683491" y="1891961"/>
            <a:ext cx="10270398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Seattle Median Household Income by Race</a:t>
            </a:r>
          </a:p>
        </p:txBody>
      </p:sp>
      <p:sp>
        <p:nvSpPr>
          <p:cNvPr id="584" name="50% AMI"/>
          <p:cNvSpPr txBox="1"/>
          <p:nvPr/>
        </p:nvSpPr>
        <p:spPr>
          <a:xfrm rot="20106528">
            <a:off x="8713700" y="5885611"/>
            <a:ext cx="1537526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50% AMI</a:t>
            </a:r>
          </a:p>
        </p:txBody>
      </p:sp>
      <p:sp>
        <p:nvSpPr>
          <p:cNvPr id="585" name="30% AMI"/>
          <p:cNvSpPr txBox="1"/>
          <p:nvPr/>
        </p:nvSpPr>
        <p:spPr>
          <a:xfrm rot="20555762">
            <a:off x="8715013" y="6972557"/>
            <a:ext cx="1537526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30% AMI</a:t>
            </a:r>
          </a:p>
        </p:txBody>
      </p:sp>
      <p:sp>
        <p:nvSpPr>
          <p:cNvPr id="586" name="80% AMI"/>
          <p:cNvSpPr txBox="1"/>
          <p:nvPr/>
        </p:nvSpPr>
        <p:spPr>
          <a:xfrm rot="19467068">
            <a:off x="8486621" y="4472897"/>
            <a:ext cx="1537526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80% AMI</a:t>
            </a:r>
          </a:p>
        </p:txBody>
      </p:sp>
      <p:sp>
        <p:nvSpPr>
          <p:cNvPr id="587" name="$103k"/>
          <p:cNvSpPr txBox="1"/>
          <p:nvPr/>
        </p:nvSpPr>
        <p:spPr>
          <a:xfrm rot="21600000">
            <a:off x="9596762" y="2519233"/>
            <a:ext cx="1130047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$103k</a:t>
            </a:r>
          </a:p>
        </p:txBody>
      </p:sp>
      <p:sp>
        <p:nvSpPr>
          <p:cNvPr id="588" name="Data: US Census Decennial and American Community Survey and Housing and Urban Development"/>
          <p:cNvSpPr txBox="1"/>
          <p:nvPr/>
        </p:nvSpPr>
        <p:spPr>
          <a:xfrm>
            <a:off x="355600" y="9345270"/>
            <a:ext cx="867879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Data: US Census Decennial and American Community Survey and Housing and Urban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eattle"/>
          <p:cNvSpPr txBox="1"/>
          <p:nvPr/>
        </p:nvSpPr>
        <p:spPr>
          <a:xfrm>
            <a:off x="3855653" y="1578812"/>
            <a:ext cx="1507568" cy="68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Seattle</a:t>
            </a:r>
          </a:p>
        </p:txBody>
      </p:sp>
      <p:sp>
        <p:nvSpPr>
          <p:cNvPr id="147" name="Home Owners Loan Cooperation…"/>
          <p:cNvSpPr txBox="1"/>
          <p:nvPr/>
        </p:nvSpPr>
        <p:spPr>
          <a:xfrm>
            <a:off x="715869" y="3241293"/>
            <a:ext cx="4647351" cy="965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>
              <a:defRPr sz="2700">
                <a:solidFill>
                  <a:srgbClr val="53585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Home Owners Loan Cooperation</a:t>
            </a:r>
          </a:p>
          <a:p>
            <a:pPr algn="l">
              <a:defRPr sz="2700">
                <a:solidFill>
                  <a:srgbClr val="53585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(HOLC) Map: 1930 - 1940</a:t>
            </a:r>
          </a:p>
        </p:txBody>
      </p:sp>
      <p:sp>
        <p:nvSpPr>
          <p:cNvPr id="148" name="Redlining"/>
          <p:cNvSpPr txBox="1"/>
          <p:nvPr/>
        </p:nvSpPr>
        <p:spPr>
          <a:xfrm>
            <a:off x="1016458" y="439735"/>
            <a:ext cx="4346762" cy="1481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sz="7200">
                <a:solidFill>
                  <a:srgbClr val="B51700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Redlining</a:t>
            </a:r>
          </a:p>
        </p:txBody>
      </p:sp>
      <p:pic>
        <p:nvPicPr>
          <p:cNvPr id="149" name="Screen Shot 2018-02-22 at 10.31.04 PM.png" descr="Screen Shot 2018-02-22 at 10.31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99" y="5577837"/>
            <a:ext cx="6245902" cy="4175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Screen Shot 2018-02-22 at 10.22.41 PM.png" descr="Screen Shot 2018-02-22 at 10.22.41 PM.png"/>
          <p:cNvPicPr>
            <a:picLocks noChangeAspect="1"/>
          </p:cNvPicPr>
          <p:nvPr/>
        </p:nvPicPr>
        <p:blipFill>
          <a:blip r:embed="rId3">
            <a:extLst/>
          </a:blip>
          <a:srcRect l="254" t="0" r="0" b="0"/>
          <a:stretch>
            <a:fillRect/>
          </a:stretch>
        </p:blipFill>
        <p:spPr>
          <a:xfrm rot="18270">
            <a:off x="6118718" y="-66505"/>
            <a:ext cx="8624410" cy="9887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6"/>
                </a:moveTo>
                <a:lnTo>
                  <a:pt x="227" y="21600"/>
                </a:lnTo>
                <a:lnTo>
                  <a:pt x="10880" y="21600"/>
                </a:lnTo>
                <a:lnTo>
                  <a:pt x="21600" y="21514"/>
                </a:lnTo>
                <a:lnTo>
                  <a:pt x="21600" y="10753"/>
                </a:lnTo>
                <a:lnTo>
                  <a:pt x="21487" y="0"/>
                </a:lnTo>
                <a:lnTo>
                  <a:pt x="10719" y="0"/>
                </a:lnTo>
                <a:lnTo>
                  <a:pt x="0" y="86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51" name="Source: Mapping Inequality https://dsl.richmond.edu"/>
          <p:cNvSpPr txBox="1"/>
          <p:nvPr/>
        </p:nvSpPr>
        <p:spPr>
          <a:xfrm>
            <a:off x="662910" y="5247637"/>
            <a:ext cx="458895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Mapping Inequality https://dsl.richmond.edu</a:t>
            </a:r>
          </a:p>
        </p:txBody>
      </p:sp>
      <p:sp>
        <p:nvSpPr>
          <p:cNvPr id="152" name="Tim Thomas - t77@uw.edu"/>
          <p:cNvSpPr txBox="1"/>
          <p:nvPr/>
        </p:nvSpPr>
        <p:spPr>
          <a:xfrm>
            <a:off x="10468330" y="9314257"/>
            <a:ext cx="2180871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4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SeaRaceIncDiff_Tiers.pdf" descr="SeaRaceIncDiff_Tier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599" y="2579486"/>
            <a:ext cx="12293602" cy="6146802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Economic Dif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Economic Differences</a:t>
            </a:r>
          </a:p>
        </p:txBody>
      </p:sp>
      <p:sp>
        <p:nvSpPr>
          <p:cNvPr id="594" name="Tim Thomas - t77@uw.edu"/>
          <p:cNvSpPr txBox="1"/>
          <p:nvPr/>
        </p:nvSpPr>
        <p:spPr>
          <a:xfrm>
            <a:off x="10953887" y="9345270"/>
            <a:ext cx="1590422" cy="25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0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</a:p>
        </p:txBody>
      </p:sp>
      <p:sp>
        <p:nvSpPr>
          <p:cNvPr id="595" name="Seattle Median Household Income by Race"/>
          <p:cNvSpPr txBox="1"/>
          <p:nvPr/>
        </p:nvSpPr>
        <p:spPr>
          <a:xfrm>
            <a:off x="683491" y="1891961"/>
            <a:ext cx="10270398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Seattle Median Household Income by Race</a:t>
            </a:r>
          </a:p>
        </p:txBody>
      </p:sp>
      <p:sp>
        <p:nvSpPr>
          <p:cNvPr id="596" name="$103k"/>
          <p:cNvSpPr txBox="1"/>
          <p:nvPr/>
        </p:nvSpPr>
        <p:spPr>
          <a:xfrm rot="21600000">
            <a:off x="9596762" y="2519233"/>
            <a:ext cx="1130047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$103k</a:t>
            </a:r>
          </a:p>
        </p:txBody>
      </p:sp>
      <p:sp>
        <p:nvSpPr>
          <p:cNvPr id="597" name="Data: US Census Decennial and American Community Survey and Housing and Urban Development"/>
          <p:cNvSpPr txBox="1"/>
          <p:nvPr/>
        </p:nvSpPr>
        <p:spPr>
          <a:xfrm>
            <a:off x="355600" y="9345270"/>
            <a:ext cx="867879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Data: US Census Decennial and American Community Survey and Housing and Urban Development</a:t>
            </a:r>
          </a:p>
        </p:txBody>
      </p:sp>
      <p:sp>
        <p:nvSpPr>
          <p:cNvPr id="598" name="50% AMI"/>
          <p:cNvSpPr txBox="1"/>
          <p:nvPr/>
        </p:nvSpPr>
        <p:spPr>
          <a:xfrm rot="20106528">
            <a:off x="8713700" y="5885611"/>
            <a:ext cx="1537526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50% AMI</a:t>
            </a:r>
          </a:p>
        </p:txBody>
      </p:sp>
      <p:sp>
        <p:nvSpPr>
          <p:cNvPr id="599" name="30% AMI"/>
          <p:cNvSpPr txBox="1"/>
          <p:nvPr/>
        </p:nvSpPr>
        <p:spPr>
          <a:xfrm rot="20555762">
            <a:off x="8715013" y="6972557"/>
            <a:ext cx="1537526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30% AMI</a:t>
            </a:r>
          </a:p>
        </p:txBody>
      </p:sp>
      <p:sp>
        <p:nvSpPr>
          <p:cNvPr id="600" name="80% AMI"/>
          <p:cNvSpPr txBox="1"/>
          <p:nvPr/>
        </p:nvSpPr>
        <p:spPr>
          <a:xfrm rot="19467068">
            <a:off x="8486621" y="4472897"/>
            <a:ext cx="1537526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80% AMI</a:t>
            </a:r>
          </a:p>
        </p:txBody>
      </p:sp>
      <p:sp>
        <p:nvSpPr>
          <p:cNvPr id="601" name="2br Apt in 2018…"/>
          <p:cNvSpPr txBox="1"/>
          <p:nvPr/>
        </p:nvSpPr>
        <p:spPr>
          <a:xfrm rot="21600000">
            <a:off x="8771990" y="504189"/>
            <a:ext cx="2211706" cy="127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chemeClr val="accent5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2br Apt in 2018</a:t>
            </a:r>
          </a:p>
          <a:p>
            <a:pPr>
              <a:defRPr sz="2500" u="sng">
                <a:solidFill>
                  <a:schemeClr val="accent5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$2,200 x 12</a:t>
            </a:r>
          </a:p>
          <a:p>
            <a:pPr>
              <a:defRPr sz="2500">
                <a:solidFill>
                  <a:schemeClr val="accent5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30% rent burden</a:t>
            </a:r>
          </a:p>
        </p:txBody>
      </p:sp>
      <p:sp>
        <p:nvSpPr>
          <p:cNvPr id="602" name="Income…"/>
          <p:cNvSpPr txBox="1"/>
          <p:nvPr/>
        </p:nvSpPr>
        <p:spPr>
          <a:xfrm>
            <a:off x="11319432" y="751592"/>
            <a:ext cx="1359155" cy="1005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Income</a:t>
            </a:r>
          </a:p>
          <a:p>
            <a:pPr>
              <a:defRPr sz="29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$88,000</a:t>
            </a:r>
          </a:p>
        </p:txBody>
      </p:sp>
      <p:sp>
        <p:nvSpPr>
          <p:cNvPr id="603" name="="/>
          <p:cNvSpPr txBox="1"/>
          <p:nvPr/>
        </p:nvSpPr>
        <p:spPr>
          <a:xfrm>
            <a:off x="10907724" y="939800"/>
            <a:ext cx="335281" cy="548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ake A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 Aways</a:t>
            </a:r>
          </a:p>
        </p:txBody>
      </p:sp>
      <p:sp>
        <p:nvSpPr>
          <p:cNvPr id="6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9" name="Non-White, middle-class, &amp; the Creative Class are vulnerable to displacement.…"/>
          <p:cNvSpPr txBox="1"/>
          <p:nvPr/>
        </p:nvSpPr>
        <p:spPr>
          <a:xfrm>
            <a:off x="355600" y="1850439"/>
            <a:ext cx="12293600" cy="7090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35384" indent="-535384" algn="l" defTabSz="414781">
              <a:spcBef>
                <a:spcPts val="1000"/>
              </a:spcBef>
              <a:buSzPct val="100000"/>
              <a:buAutoNum type="arabicPeriod" startAt="1"/>
              <a:defRPr sz="2698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Non-White, middle-class, &amp; the Creative Class are vulnerable to displacement.</a:t>
            </a:r>
          </a:p>
          <a:p>
            <a:pPr lvl="2" marL="757427" indent="-216407" algn="l" defTabSz="414781">
              <a:buClr>
                <a:srgbClr val="535353"/>
              </a:buClr>
              <a:buSzPct val="82000"/>
              <a:buChar char="•"/>
              <a:defRPr i="1" sz="213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history of segregation &amp; economic/housing exclusion created concentrated poverty in the urban core. Now, the problems of the early city are found in the suburbs: declining infrastructure, redirected investments, increases in poverty.</a:t>
            </a:r>
          </a:p>
          <a:p>
            <a:pPr lvl="2" marL="757427" indent="-216407" algn="l" defTabSz="414781">
              <a:buClr>
                <a:srgbClr val="535353"/>
              </a:buClr>
              <a:buSzPct val="82000"/>
              <a:buChar char="•"/>
              <a:defRPr sz="213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Richard Florida suggested how to build a city to attract the Creative Class. Sixteen years later, it created economic growth for the already wealthy while displacing the poor and working class. 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5384" indent="-535384" algn="l" defTabSz="414781">
              <a:spcBef>
                <a:spcPts val="1000"/>
              </a:spcBef>
              <a:buSzPct val="100000"/>
              <a:buAutoNum type="arabicPeriod" startAt="1"/>
              <a:defRPr sz="2698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Bold steps are necessary to curb formal and informal displacement. </a:t>
            </a:r>
          </a:p>
          <a:p>
            <a:pPr lvl="2" marL="757427" indent="-216407" algn="l" defTabSz="414781">
              <a:buClr>
                <a:srgbClr val="535353"/>
              </a:buClr>
              <a:buSzPct val="82000"/>
              <a:buChar char="•"/>
              <a:defRPr sz="213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Continue to raise awareness of race, ethnic, gender, sexual identity/orientation, and economic disparities and how they affect everyone. 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757427" indent="-216407" algn="l" defTabSz="414781">
              <a:buClr>
                <a:srgbClr val="535353"/>
              </a:buClr>
              <a:buSzPct val="82000"/>
              <a:buChar char="•"/>
              <a:defRPr sz="213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Design policies and strategies that help vulnerable groups. For example, consider changing how evictions are handled in the renting process. 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757427" indent="-216407" algn="l" defTabSz="414781">
              <a:buClr>
                <a:srgbClr val="535353"/>
              </a:buClr>
              <a:buSzPct val="82000"/>
              <a:buChar char="•"/>
              <a:defRPr sz="213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Increase the political clout </a:t>
            </a:r>
            <a:r>
              <a:rPr i="1" u="sng">
                <a:latin typeface="Helvetica Neue"/>
                <a:ea typeface="Helvetica Neue"/>
                <a:cs typeface="Helvetica Neue"/>
                <a:sym typeface="Helvetica Neue"/>
              </a:rPr>
              <a:t>and economic resources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 for vulnerable groups. They are highly invested in the culture and ethos of Seattle and they can not afford to stay. Empower the community to help their own neighbors. 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35384" indent="-535384" algn="l" defTabSz="414781">
              <a:spcBef>
                <a:spcPts val="1000"/>
              </a:spcBef>
              <a:buSzPct val="100000"/>
              <a:buAutoNum type="arabicPeriod" startAt="1"/>
              <a:defRPr sz="2698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The public, practitioners, and academics need more data, resources, &amp; communication regarding research related specifically to the changing city. </a:t>
            </a:r>
          </a:p>
          <a:p>
            <a:pPr lvl="2" marL="757427" indent="-216407" algn="l" defTabSz="414781">
              <a:buClr>
                <a:srgbClr val="535353"/>
              </a:buClr>
              <a:buSzPct val="82000"/>
              <a:buChar char="•"/>
              <a:defRPr sz="213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A formal study/survey of displaced households would help explain mechanisms of gentrification.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2" marL="757427" indent="-216407" algn="l" defTabSz="414781">
              <a:buClr>
                <a:srgbClr val="535353"/>
              </a:buClr>
              <a:buSzPct val="82000"/>
              <a:buChar char="•"/>
              <a:defRPr sz="213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Researchers need to know what is important for practitioners and the city so they can ask relevant questions. </a:t>
            </a:r>
          </a:p>
        </p:txBody>
      </p:sp>
      <p:sp>
        <p:nvSpPr>
          <p:cNvPr id="610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4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Expand evictions data…"/>
          <p:cNvSpPr txBox="1"/>
          <p:nvPr>
            <p:ph type="body" sz="half" idx="1"/>
          </p:nvPr>
        </p:nvSpPr>
        <p:spPr>
          <a:xfrm>
            <a:off x="355600" y="2082800"/>
            <a:ext cx="4851193" cy="6946900"/>
          </a:xfrm>
          <a:prstGeom prst="rect">
            <a:avLst/>
          </a:prstGeom>
        </p:spPr>
        <p:txBody>
          <a:bodyPr/>
          <a:lstStyle/>
          <a:p>
            <a:pPr defTabSz="572516">
              <a:spcBef>
                <a:spcPts val="1400"/>
              </a:spcBef>
              <a:defRPr sz="3724"/>
            </a:pPr>
            <a:r>
              <a:t>Expand evictions data</a:t>
            </a:r>
          </a:p>
          <a:p>
            <a:pPr defTabSz="572516">
              <a:spcBef>
                <a:spcPts val="1400"/>
              </a:spcBef>
              <a:defRPr sz="3724"/>
            </a:pPr>
          </a:p>
          <a:p>
            <a:pPr defTabSz="572516">
              <a:spcBef>
                <a:spcPts val="1400"/>
              </a:spcBef>
              <a:defRPr sz="3724"/>
            </a:pPr>
            <a:r>
              <a:t>Merge datasets</a:t>
            </a:r>
          </a:p>
          <a:p>
            <a:pPr defTabSz="572516">
              <a:spcBef>
                <a:spcPts val="1400"/>
              </a:spcBef>
              <a:defRPr sz="3724"/>
            </a:pPr>
          </a:p>
          <a:p>
            <a:pPr defTabSz="572516">
              <a:spcBef>
                <a:spcPts val="1400"/>
              </a:spcBef>
              <a:defRPr sz="3724"/>
            </a:pPr>
            <a:r>
              <a:t>Measure transitions between these three</a:t>
            </a:r>
          </a:p>
          <a:p>
            <a:pPr defTabSz="572516">
              <a:spcBef>
                <a:spcPts val="1400"/>
              </a:spcBef>
              <a:defRPr sz="3724"/>
            </a:pPr>
          </a:p>
          <a:p>
            <a:pPr defTabSz="572516">
              <a:spcBef>
                <a:spcPts val="1400"/>
              </a:spcBef>
              <a:defRPr sz="3724"/>
            </a:pPr>
            <a:r>
              <a:t>Individual &amp; neighborhood characteristics</a:t>
            </a:r>
          </a:p>
        </p:txBody>
      </p:sp>
      <p:sp>
        <p:nvSpPr>
          <p:cNvPr id="615" name="Current Research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73887">
              <a:defRPr sz="4608">
                <a:solidFill>
                  <a:schemeClr val="accent5"/>
                </a:solidFill>
              </a:defRPr>
            </a:pPr>
            <a:r>
              <a:t>Current Research:</a:t>
            </a:r>
          </a:p>
          <a:p>
            <a:pPr defTabSz="373887">
              <a:defRPr sz="4608"/>
            </a:pPr>
            <a:r>
              <a:t>Housing Insecurity Longitudinal Database (HILD)</a:t>
            </a:r>
          </a:p>
        </p:txBody>
      </p:sp>
      <p:sp>
        <p:nvSpPr>
          <p:cNvPr id="6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24" name="Group"/>
          <p:cNvGrpSpPr/>
          <p:nvPr/>
        </p:nvGrpSpPr>
        <p:grpSpPr>
          <a:xfrm>
            <a:off x="5206792" y="2082800"/>
            <a:ext cx="6832872" cy="6949595"/>
            <a:chOff x="0" y="0"/>
            <a:chExt cx="6832870" cy="6949594"/>
          </a:xfrm>
        </p:grpSpPr>
        <p:grpSp>
          <p:nvGrpSpPr>
            <p:cNvPr id="620" name="Group"/>
            <p:cNvGrpSpPr/>
            <p:nvPr/>
          </p:nvGrpSpPr>
          <p:grpSpPr>
            <a:xfrm>
              <a:off x="0" y="0"/>
              <a:ext cx="6832871" cy="6949595"/>
              <a:chOff x="0" y="0"/>
              <a:chExt cx="6832870" cy="6949594"/>
            </a:xfrm>
          </p:grpSpPr>
          <p:sp>
            <p:nvSpPr>
              <p:cNvPr id="617" name="Circle"/>
              <p:cNvSpPr/>
              <p:nvPr/>
            </p:nvSpPr>
            <p:spPr>
              <a:xfrm>
                <a:off x="0" y="2788847"/>
                <a:ext cx="4160747" cy="4160748"/>
              </a:xfrm>
              <a:prstGeom prst="ellipse">
                <a:avLst/>
              </a:prstGeom>
              <a:solidFill>
                <a:schemeClr val="accent1">
                  <a:satOff val="-3355"/>
                  <a:lumOff val="26614"/>
                  <a:alpha val="24127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8" name="Circle"/>
              <p:cNvSpPr/>
              <p:nvPr/>
            </p:nvSpPr>
            <p:spPr>
              <a:xfrm>
                <a:off x="1371349" y="0"/>
                <a:ext cx="4160748" cy="4160748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  <a:alpha val="24127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9" name="Circle"/>
              <p:cNvSpPr/>
              <p:nvPr/>
            </p:nvSpPr>
            <p:spPr>
              <a:xfrm>
                <a:off x="2672123" y="2788847"/>
                <a:ext cx="4160748" cy="4160748"/>
              </a:xfrm>
              <a:prstGeom prst="ellipse">
                <a:avLst/>
              </a:prstGeom>
              <a:solidFill>
                <a:schemeClr val="accent5">
                  <a:hueOff val="-444211"/>
                  <a:satOff val="-14915"/>
                  <a:lumOff val="22857"/>
                  <a:alpha val="24127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621" name="Evictions"/>
            <p:cNvSpPr txBox="1"/>
            <p:nvPr/>
          </p:nvSpPr>
          <p:spPr>
            <a:xfrm>
              <a:off x="2405422" y="1549966"/>
              <a:ext cx="2022027" cy="553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1500"/>
                </a:spcBef>
                <a:defRPr sz="3000">
                  <a:solidFill>
                    <a:srgbClr val="525252"/>
                  </a:solidFill>
                  <a:latin typeface="Helvetica Neue Black Condensed"/>
                  <a:ea typeface="Helvetica Neue Black Condensed"/>
                  <a:cs typeface="Helvetica Neue Black Condensed"/>
                  <a:sym typeface="Helvetica Neue Black Condensed"/>
                </a:defRPr>
              </a:lvl1pPr>
            </a:lstStyle>
            <a:p>
              <a:pPr/>
              <a:r>
                <a:t>Evictions</a:t>
              </a:r>
            </a:p>
          </p:txBody>
        </p:sp>
        <p:sp>
          <p:nvSpPr>
            <p:cNvPr id="622" name="Public Housing"/>
            <p:cNvSpPr txBox="1"/>
            <p:nvPr/>
          </p:nvSpPr>
          <p:spPr>
            <a:xfrm>
              <a:off x="642226" y="4573209"/>
              <a:ext cx="1753248" cy="12801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1500"/>
                </a:spcBef>
                <a:defRPr sz="3000">
                  <a:solidFill>
                    <a:srgbClr val="525252"/>
                  </a:solidFill>
                  <a:latin typeface="Helvetica Neue Black Condensed"/>
                  <a:ea typeface="Helvetica Neue Black Condensed"/>
                  <a:cs typeface="Helvetica Neue Black Condensed"/>
                  <a:sym typeface="Helvetica Neue Black Condensed"/>
                </a:defRPr>
              </a:lvl1pPr>
            </a:lstStyle>
            <a:p>
              <a:pPr/>
              <a:r>
                <a:t>Public Housing</a:t>
              </a:r>
            </a:p>
          </p:txBody>
        </p:sp>
        <p:sp>
          <p:nvSpPr>
            <p:cNvPr id="623" name="Homelessness"/>
            <p:cNvSpPr txBox="1"/>
            <p:nvPr/>
          </p:nvSpPr>
          <p:spPr>
            <a:xfrm>
              <a:off x="4193466" y="4451875"/>
              <a:ext cx="2439506" cy="14015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25252"/>
                  </a:solidFill>
                  <a:latin typeface="Helvetica Neue Black Condensed"/>
                  <a:ea typeface="Helvetica Neue Black Condensed"/>
                  <a:cs typeface="Helvetica Neue Black Condensed"/>
                  <a:sym typeface="Helvetica Neue Black Condensed"/>
                </a:defRPr>
              </a:lvl1pPr>
            </a:lstStyle>
            <a:p>
              <a:pPr/>
              <a:r>
                <a:t>Homelessness</a:t>
              </a:r>
            </a:p>
          </p:txBody>
        </p:sp>
      </p:grpSp>
      <p:sp>
        <p:nvSpPr>
          <p:cNvPr id="625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2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3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hank you"/>
          <p:cNvSpPr txBox="1"/>
          <p:nvPr>
            <p:ph type="ctrTitle"/>
          </p:nvPr>
        </p:nvSpPr>
        <p:spPr>
          <a:xfrm>
            <a:off x="355600" y="2920600"/>
            <a:ext cx="12293600" cy="37596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2800">
                <a:solidFill>
                  <a:schemeClr val="accent5"/>
                </a:solidFill>
              </a:defRPr>
            </a:lvl1pPr>
          </a:lstStyle>
          <a:p>
            <a:pPr>
              <a:defRPr>
                <a:solidFill>
                  <a:srgbClr val="535353"/>
                </a:solidFill>
              </a:defRPr>
            </a:pPr>
            <a:r>
              <a:rPr>
                <a:solidFill>
                  <a:schemeClr val="accent5"/>
                </a:solidFill>
              </a:rPr>
              <a:t>Thank you</a:t>
            </a:r>
          </a:p>
        </p:txBody>
      </p:sp>
      <p:sp>
        <p:nvSpPr>
          <p:cNvPr id="6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9" name="Tim Thomas, Ph.D…"/>
          <p:cNvSpPr txBox="1"/>
          <p:nvPr/>
        </p:nvSpPr>
        <p:spPr>
          <a:xfrm>
            <a:off x="355600" y="6651425"/>
            <a:ext cx="3664349" cy="1798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21310">
              <a:buClr>
                <a:srgbClr val="535353"/>
              </a:buClr>
              <a:defRPr sz="20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Thomas, Ph.D</a:t>
            </a:r>
          </a:p>
          <a:p>
            <a:pPr algn="l" defTabSz="321310">
              <a:buClr>
                <a:srgbClr val="535353"/>
              </a:buClr>
              <a:defRPr sz="20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Postdoctoral Fellow</a:t>
            </a:r>
          </a:p>
          <a:p>
            <a:pPr algn="l" defTabSz="321310">
              <a:buClr>
                <a:srgbClr val="535353"/>
              </a:buClr>
              <a:defRPr sz="20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University of Washington </a:t>
            </a:r>
          </a:p>
          <a:p>
            <a:pPr algn="l" defTabSz="321310">
              <a:buClr>
                <a:srgbClr val="535353"/>
              </a:buClr>
              <a:defRPr sz="20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eScience Institute &amp; Sociology</a:t>
            </a:r>
          </a:p>
          <a:p>
            <a:pPr algn="l" defTabSz="321310">
              <a:buClr>
                <a:srgbClr val="535353"/>
              </a:buClr>
              <a:defRPr sz="209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hlinkClick r:id="rId3" invalidUrl="" action="" tgtFrame="" tooltip="" history="1" highlightClick="0" endSnd="0"/>
              </a:rPr>
              <a:t>t77@uw.edu</a:t>
            </a:r>
          </a:p>
        </p:txBody>
      </p:sp>
      <p:sp>
        <p:nvSpPr>
          <p:cNvPr id="630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4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Economic Dif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Economic Differences</a:t>
            </a:r>
          </a:p>
        </p:txBody>
      </p:sp>
      <p:sp>
        <p:nvSpPr>
          <p:cNvPr id="635" name="Tim Thomas - t77@uw.edu"/>
          <p:cNvSpPr txBox="1"/>
          <p:nvPr/>
        </p:nvSpPr>
        <p:spPr>
          <a:xfrm>
            <a:off x="10953887" y="9345270"/>
            <a:ext cx="1590422" cy="25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0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</a:p>
        </p:txBody>
      </p:sp>
      <p:sp>
        <p:nvSpPr>
          <p:cNvPr id="636" name="King County Median Household Income by Race"/>
          <p:cNvSpPr txBox="1"/>
          <p:nvPr/>
        </p:nvSpPr>
        <p:spPr>
          <a:xfrm>
            <a:off x="683491" y="1891961"/>
            <a:ext cx="10270398" cy="133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King County Median Household Income by Race</a:t>
            </a:r>
          </a:p>
        </p:txBody>
      </p:sp>
      <p:pic>
        <p:nvPicPr>
          <p:cNvPr id="637" name="RaceIncDiff_HUD.pdf" descr="RaceIncDiff_HUD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5599" y="2579486"/>
            <a:ext cx="12293601" cy="6146802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50% AMI"/>
          <p:cNvSpPr txBox="1"/>
          <p:nvPr/>
        </p:nvSpPr>
        <p:spPr>
          <a:xfrm rot="20106528">
            <a:off x="8295475" y="6014222"/>
            <a:ext cx="1537526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50% AMI</a:t>
            </a:r>
          </a:p>
        </p:txBody>
      </p:sp>
      <p:sp>
        <p:nvSpPr>
          <p:cNvPr id="639" name="30% AMI"/>
          <p:cNvSpPr txBox="1"/>
          <p:nvPr/>
        </p:nvSpPr>
        <p:spPr>
          <a:xfrm rot="20555762">
            <a:off x="8384375" y="7009098"/>
            <a:ext cx="1537526" cy="57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30% AMI</a:t>
            </a:r>
          </a:p>
        </p:txBody>
      </p:sp>
      <p:sp>
        <p:nvSpPr>
          <p:cNvPr id="640" name="80% AMI"/>
          <p:cNvSpPr txBox="1"/>
          <p:nvPr/>
        </p:nvSpPr>
        <p:spPr>
          <a:xfrm rot="19467068">
            <a:off x="8595074" y="4274305"/>
            <a:ext cx="1537526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80% AMI</a:t>
            </a:r>
          </a:p>
        </p:txBody>
      </p:sp>
      <p:sp>
        <p:nvSpPr>
          <p:cNvPr id="641" name="$103k"/>
          <p:cNvSpPr txBox="1"/>
          <p:nvPr/>
        </p:nvSpPr>
        <p:spPr>
          <a:xfrm rot="21600000">
            <a:off x="9596762" y="2519233"/>
            <a:ext cx="1130047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$103k</a:t>
            </a:r>
          </a:p>
        </p:txBody>
      </p:sp>
      <p:sp>
        <p:nvSpPr>
          <p:cNvPr id="642" name="Data: US Census Decennial and American Community Survey and Housing and Urban Development"/>
          <p:cNvSpPr txBox="1"/>
          <p:nvPr/>
        </p:nvSpPr>
        <p:spPr>
          <a:xfrm>
            <a:off x="355600" y="9345270"/>
            <a:ext cx="867879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"/>
            </a:lvl1pPr>
          </a:lstStyle>
          <a:p>
            <a:pPr/>
            <a:r>
              <a:t>Data: US Census Decennial and American Community Survey and Housing and Urban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creen Shot 2018-02-22 at 11.00.32 PM.png" descr="Screen Shot 2018-02-22 at 11.00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1358"/>
            <a:ext cx="13004800" cy="8340036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Source: http://apps.urban.org/features/wealth-inequality-charts/"/>
          <p:cNvSpPr txBox="1"/>
          <p:nvPr/>
        </p:nvSpPr>
        <p:spPr>
          <a:xfrm>
            <a:off x="3752532" y="9291393"/>
            <a:ext cx="549973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http://apps.urban.org/features/wealth-inequality-charts/</a:t>
            </a:r>
          </a:p>
        </p:txBody>
      </p:sp>
      <p:sp>
        <p:nvSpPr>
          <p:cNvPr id="648" name="US Wealth Gap"/>
          <p:cNvSpPr txBox="1"/>
          <p:nvPr/>
        </p:nvSpPr>
        <p:spPr>
          <a:xfrm>
            <a:off x="8418031" y="0"/>
            <a:ext cx="4331672" cy="24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sz="7200">
                <a:solidFill>
                  <a:srgbClr val="535353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US Wealth Gap</a:t>
            </a:r>
          </a:p>
        </p:txBody>
      </p:sp>
      <p:sp>
        <p:nvSpPr>
          <p:cNvPr id="649" name="Tim Thomas - t77@uw.edu"/>
          <p:cNvSpPr txBox="1"/>
          <p:nvPr/>
        </p:nvSpPr>
        <p:spPr>
          <a:xfrm>
            <a:off x="10468330" y="9314257"/>
            <a:ext cx="2180871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4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re Operation…"/>
          <p:cNvSpPr txBox="1"/>
          <p:nvPr/>
        </p:nvSpPr>
        <p:spPr>
          <a:xfrm>
            <a:off x="1542173" y="323850"/>
            <a:ext cx="3444850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Pre Operation</a:t>
            </a:r>
          </a:p>
          <a:p>
            <a:pPr>
              <a:defRPr sz="42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Jul-Sep 2010</a:t>
            </a:r>
          </a:p>
        </p:txBody>
      </p:sp>
      <p:sp>
        <p:nvSpPr>
          <p:cNvPr id="652" name="Post Operation…"/>
          <p:cNvSpPr txBox="1"/>
          <p:nvPr/>
        </p:nvSpPr>
        <p:spPr>
          <a:xfrm>
            <a:off x="7915330" y="323850"/>
            <a:ext cx="372061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Post Operation</a:t>
            </a:r>
          </a:p>
          <a:p>
            <a:pPr>
              <a:defRPr sz="42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Jan-Mar 2011</a:t>
            </a:r>
          </a:p>
        </p:txBody>
      </p:sp>
      <p:pic>
        <p:nvPicPr>
          <p:cNvPr id="653" name="Raster_Pre_with_blocks-small.jpg" descr="Raster_Pre_with_blocks-small.jpg"/>
          <p:cNvPicPr>
            <a:picLocks noChangeAspect="1"/>
          </p:cNvPicPr>
          <p:nvPr/>
        </p:nvPicPr>
        <p:blipFill>
          <a:blip r:embed="rId3">
            <a:extLst/>
          </a:blip>
          <a:srcRect l="19203" t="0" r="22909" b="0"/>
          <a:stretch>
            <a:fillRect/>
          </a:stretch>
        </p:blipFill>
        <p:spPr>
          <a:xfrm>
            <a:off x="308673" y="2149703"/>
            <a:ext cx="5912024" cy="65313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654" name="Raster_Post_with_blocks-small.jpg" descr="Raster_Post_with_blocks-small.jpg"/>
          <p:cNvPicPr>
            <a:picLocks noChangeAspect="1"/>
          </p:cNvPicPr>
          <p:nvPr/>
        </p:nvPicPr>
        <p:blipFill>
          <a:blip r:embed="rId4">
            <a:extLst/>
          </a:blip>
          <a:srcRect l="19148" t="0" r="22985" b="0"/>
          <a:stretch>
            <a:fillRect/>
          </a:stretch>
        </p:blipFill>
        <p:spPr>
          <a:xfrm>
            <a:off x="6820706" y="2149703"/>
            <a:ext cx="5909786" cy="653122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Marijuana Leg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Marijuana Legalization</a:t>
            </a:r>
          </a:p>
        </p:txBody>
      </p:sp>
      <p:grpSp>
        <p:nvGrpSpPr>
          <p:cNvPr id="661" name="1024x1024.jpg"/>
          <p:cNvGrpSpPr/>
          <p:nvPr/>
        </p:nvGrpSpPr>
        <p:grpSpPr>
          <a:xfrm>
            <a:off x="954528" y="1953282"/>
            <a:ext cx="11095744" cy="7550971"/>
            <a:chOff x="0" y="0"/>
            <a:chExt cx="11095742" cy="7550970"/>
          </a:xfrm>
        </p:grpSpPr>
        <p:pic>
          <p:nvPicPr>
            <p:cNvPr id="660" name="1024x1024.jpg" descr="1024x10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0841743" cy="722077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9" name="1024x1024.jpg" descr="1024x1024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095743" cy="755097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Health and Segreg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Health and Segregation</a:t>
            </a:r>
          </a:p>
        </p:txBody>
      </p:sp>
      <p:sp>
        <p:nvSpPr>
          <p:cNvPr id="6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5" name="Thomas &amp; Esposito"/>
          <p:cNvSpPr txBox="1"/>
          <p:nvPr/>
        </p:nvSpPr>
        <p:spPr>
          <a:xfrm>
            <a:off x="10621289" y="9271000"/>
            <a:ext cx="2027912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Thomas &amp; Esposito</a:t>
            </a:r>
          </a:p>
        </p:txBody>
      </p:sp>
      <p:pic>
        <p:nvPicPr>
          <p:cNvPr id="666" name="avgsleep.png" descr="avgslee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600" y="4475851"/>
            <a:ext cx="5764084" cy="3660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violin.png" descr="viol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5104" y="4475851"/>
            <a:ext cx="5694575" cy="4270931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What we know:…"/>
          <p:cNvSpPr txBox="1"/>
          <p:nvPr/>
        </p:nvSpPr>
        <p:spPr>
          <a:xfrm>
            <a:off x="508270" y="2419264"/>
            <a:ext cx="5458744" cy="206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500"/>
              </a:spcBef>
              <a:defRPr sz="38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What we know: </a:t>
            </a:r>
          </a:p>
          <a:p>
            <a:pPr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Average sleep &amp; neighborhood types</a:t>
            </a:r>
          </a:p>
        </p:txBody>
      </p:sp>
      <p:sp>
        <p:nvSpPr>
          <p:cNvPr id="669" name="What we don’t know:…"/>
          <p:cNvSpPr txBox="1"/>
          <p:nvPr/>
        </p:nvSpPr>
        <p:spPr>
          <a:xfrm>
            <a:off x="6763019" y="2419264"/>
            <a:ext cx="5458744" cy="206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500"/>
              </a:spcBef>
              <a:defRPr sz="3800">
                <a:solidFill>
                  <a:schemeClr val="accent5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What we don’t know: </a:t>
            </a:r>
          </a:p>
          <a:p>
            <a:pPr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Variation within neighborhood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Health and Segreg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Health and Segregation</a:t>
            </a:r>
          </a:p>
        </p:txBody>
      </p:sp>
      <p:sp>
        <p:nvSpPr>
          <p:cNvPr id="6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5" name="diss_pblack.png" descr="diss_pbl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213" y="3427633"/>
            <a:ext cx="5061312" cy="4428648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Metro segregation &amp;…"/>
          <p:cNvSpPr txBox="1"/>
          <p:nvPr/>
        </p:nvSpPr>
        <p:spPr>
          <a:xfrm>
            <a:off x="564497" y="2145745"/>
            <a:ext cx="5458744" cy="128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Metro segregation &amp; </a:t>
            </a:r>
          </a:p>
          <a:p>
            <a: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proportion Black </a:t>
            </a:r>
          </a:p>
        </p:txBody>
      </p:sp>
      <p:pic>
        <p:nvPicPr>
          <p:cNvPr id="677" name="f1_eda_sims.png" descr="f1_eda_sims.png"/>
          <p:cNvPicPr>
            <a:picLocks noChangeAspect="1"/>
          </p:cNvPicPr>
          <p:nvPr/>
        </p:nvPicPr>
        <p:blipFill>
          <a:blip r:embed="rId3">
            <a:extLst/>
          </a:blip>
          <a:srcRect l="0" t="10670" r="0" b="0"/>
          <a:stretch>
            <a:fillRect/>
          </a:stretch>
        </p:blipFill>
        <p:spPr>
          <a:xfrm>
            <a:off x="6610350" y="3427633"/>
            <a:ext cx="5593706" cy="5621449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Predicted sleep problems &amp; proportion black"/>
          <p:cNvSpPr txBox="1"/>
          <p:nvPr/>
        </p:nvSpPr>
        <p:spPr>
          <a:xfrm>
            <a:off x="6677756" y="2145745"/>
            <a:ext cx="5458744" cy="128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Predicted sleep problems &amp; proportion black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Innis-Arden-sign_200.jpg"/>
          <p:cNvGrpSpPr/>
          <p:nvPr/>
        </p:nvGrpSpPr>
        <p:grpSpPr>
          <a:xfrm>
            <a:off x="724236" y="2659641"/>
            <a:ext cx="3175001" cy="2641601"/>
            <a:chOff x="0" y="0"/>
            <a:chExt cx="3175000" cy="2641600"/>
          </a:xfrm>
        </p:grpSpPr>
        <p:pic>
          <p:nvPicPr>
            <p:cNvPr id="155" name="Innis-Arden-sign_200.jpg" descr="Innis-Arden-sign_20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2921000" cy="2311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4" name="Innis-Arden-sign_200.jpg" descr="Innis-Arden-sign_200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75000" cy="2641600"/>
            </a:xfrm>
            <a:prstGeom prst="rect">
              <a:avLst/>
            </a:prstGeom>
            <a:effectLst/>
          </p:spPr>
        </p:pic>
      </p:grpSp>
      <p:grpSp>
        <p:nvGrpSpPr>
          <p:cNvPr id="159" name="innis arden covenant bigger.jpg"/>
          <p:cNvGrpSpPr/>
          <p:nvPr/>
        </p:nvGrpSpPr>
        <p:grpSpPr>
          <a:xfrm>
            <a:off x="4375198" y="2651623"/>
            <a:ext cx="8139618" cy="6244413"/>
            <a:chOff x="0" y="0"/>
            <a:chExt cx="8139616" cy="6244412"/>
          </a:xfrm>
        </p:grpSpPr>
        <p:pic>
          <p:nvPicPr>
            <p:cNvPr id="158" name="innis arden covenant bigger.jpg" descr="innis arden covenant bigger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7885617" cy="59142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7" name="innis arden covenant bigger.jpg" descr="innis arden covenant bigger.jp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139617" cy="6244413"/>
            </a:xfrm>
            <a:prstGeom prst="rect">
              <a:avLst/>
            </a:prstGeom>
            <a:effectLst/>
          </p:spPr>
        </p:pic>
      </p:grpSp>
      <p:sp>
        <p:nvSpPr>
          <p:cNvPr id="160" name="Over 400 restrictive housing covenants in King County"/>
          <p:cNvSpPr txBox="1"/>
          <p:nvPr>
            <p:ph type="body" sz="quarter" idx="1"/>
          </p:nvPr>
        </p:nvSpPr>
        <p:spPr>
          <a:xfrm>
            <a:off x="531939" y="6088938"/>
            <a:ext cx="3610260" cy="166094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Over 400 restrictive housing covenants in King County</a:t>
            </a:r>
          </a:p>
        </p:txBody>
      </p:sp>
      <p:sp>
        <p:nvSpPr>
          <p:cNvPr id="161" name="Source: Seattle Civil Rights &amp; Labor History Project"/>
          <p:cNvSpPr txBox="1"/>
          <p:nvPr/>
        </p:nvSpPr>
        <p:spPr>
          <a:xfrm>
            <a:off x="355600" y="9314774"/>
            <a:ext cx="448303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Seattle Civil Rights &amp; Labor History Project </a:t>
            </a:r>
          </a:p>
        </p:txBody>
      </p:sp>
      <p:sp>
        <p:nvSpPr>
          <p:cNvPr id="162" name="Restrictive Housing Covenants"/>
          <p:cNvSpPr txBox="1"/>
          <p:nvPr/>
        </p:nvSpPr>
        <p:spPr>
          <a:xfrm>
            <a:off x="355600" y="254000"/>
            <a:ext cx="122936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7200">
                <a:solidFill>
                  <a:srgbClr val="B51700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Restrictive Housing Covenants</a:t>
            </a:r>
          </a:p>
        </p:txBody>
      </p:sp>
      <p:sp>
        <p:nvSpPr>
          <p:cNvPr id="163" name="Tim Thomas - t77@uw.edu - bit.ly/seattleevictions"/>
          <p:cNvSpPr txBox="1"/>
          <p:nvPr/>
        </p:nvSpPr>
        <p:spPr>
          <a:xfrm>
            <a:off x="7545476" y="9226921"/>
            <a:ext cx="5010685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7" invalidUrl="" action="" tgtFrame="" tooltip="" history="1" highlightClick="0" endSnd="0"/>
              </a:rPr>
              <a:t>t77@uw.edu</a:t>
            </a:r>
            <a:r>
              <a:t> - </a:t>
            </a:r>
            <a:r>
              <a:rPr u="sng">
                <a:hlinkClick r:id="rId8" invalidUrl="" action="" tgtFrame="" tooltip="" history="1" highlightClick="0" endSnd="0"/>
              </a:rPr>
              <a:t>bit.ly/seattleevictions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eattle…"/>
          <p:cNvSpPr txBox="1"/>
          <p:nvPr/>
        </p:nvSpPr>
        <p:spPr>
          <a:xfrm>
            <a:off x="355600" y="2113874"/>
            <a:ext cx="2359807" cy="586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Seattle</a:t>
            </a:r>
          </a:p>
          <a:p>
            <a:pPr algn="l">
              <a:defRPr sz="1800"/>
            </a:pPr>
            <a:r>
              <a:t>Alki</a:t>
            </a:r>
          </a:p>
          <a:p>
            <a:pPr algn="l">
              <a:defRPr sz="1800"/>
            </a:pPr>
            <a:r>
              <a:t>Ballard</a:t>
            </a:r>
          </a:p>
          <a:p>
            <a:pPr algn="l">
              <a:defRPr sz="1800"/>
            </a:pPr>
            <a:r>
              <a:t>Beacon Hill</a:t>
            </a:r>
          </a:p>
          <a:p>
            <a:pPr algn="l">
              <a:defRPr sz="1800"/>
            </a:pPr>
            <a:r>
              <a:t>Bitter Lake</a:t>
            </a:r>
          </a:p>
          <a:p>
            <a:pPr algn="l">
              <a:defRPr sz="1800"/>
            </a:pPr>
            <a:r>
              <a:t>Blue Ridge</a:t>
            </a:r>
          </a:p>
          <a:p>
            <a:pPr algn="l">
              <a:defRPr sz="1800"/>
            </a:pPr>
            <a:r>
              <a:t>Broadmoor</a:t>
            </a:r>
          </a:p>
          <a:p>
            <a:pPr algn="l">
              <a:defRPr sz="1800"/>
            </a:pPr>
            <a:r>
              <a:t>Bryant</a:t>
            </a:r>
          </a:p>
          <a:p>
            <a:pPr algn="l">
              <a:defRPr sz="1800"/>
            </a:pPr>
            <a:r>
              <a:t>Capitol Hill</a:t>
            </a:r>
          </a:p>
          <a:p>
            <a:pPr algn="l">
              <a:defRPr sz="1800"/>
            </a:pPr>
            <a:r>
              <a:t>Central District</a:t>
            </a:r>
          </a:p>
          <a:p>
            <a:pPr algn="l">
              <a:defRPr sz="1800"/>
            </a:pPr>
            <a:r>
              <a:t>Duwamish</a:t>
            </a:r>
          </a:p>
          <a:p>
            <a:pPr algn="l">
              <a:defRPr sz="1800"/>
            </a:pPr>
            <a:r>
              <a:t>Eastlake</a:t>
            </a:r>
          </a:p>
          <a:p>
            <a:pPr algn="l">
              <a:defRPr sz="1800"/>
            </a:pPr>
            <a:r>
              <a:t>Greenlake</a:t>
            </a:r>
          </a:p>
          <a:p>
            <a:pPr algn="l">
              <a:defRPr sz="1800"/>
            </a:pPr>
            <a:r>
              <a:t>Greenwood</a:t>
            </a:r>
          </a:p>
          <a:p>
            <a:pPr algn="l">
              <a:defRPr sz="1800"/>
            </a:pPr>
            <a:r>
              <a:t>Haller Lake</a:t>
            </a:r>
          </a:p>
          <a:p>
            <a:pPr algn="l">
              <a:defRPr sz="1800"/>
            </a:pPr>
            <a:r>
              <a:t>Hawthorne Hills</a:t>
            </a:r>
          </a:p>
          <a:p>
            <a:pPr algn="l">
              <a:defRPr sz="1800"/>
            </a:pPr>
            <a:r>
              <a:t>Lake City</a:t>
            </a:r>
          </a:p>
          <a:p>
            <a:pPr algn="l">
              <a:defRPr sz="1800"/>
            </a:pPr>
            <a:r>
              <a:t>Lakeridge Laurelhurst</a:t>
            </a:r>
          </a:p>
          <a:p>
            <a:pPr algn="l">
              <a:defRPr sz="1800"/>
            </a:pPr>
            <a:r>
              <a:t>Loyal Heights</a:t>
            </a:r>
          </a:p>
          <a:p>
            <a:pPr algn="l">
              <a:defRPr sz="1800"/>
            </a:pPr>
            <a:r>
              <a:t>Madrona</a:t>
            </a:r>
          </a:p>
        </p:txBody>
      </p:sp>
      <p:sp>
        <p:nvSpPr>
          <p:cNvPr id="168" name="Magnolia…"/>
          <p:cNvSpPr txBox="1"/>
          <p:nvPr/>
        </p:nvSpPr>
        <p:spPr>
          <a:xfrm>
            <a:off x="2715406" y="2515295"/>
            <a:ext cx="3003880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/>
            </a:pPr>
            <a:r>
              <a:t>Magnolia</a:t>
            </a:r>
          </a:p>
          <a:p>
            <a:pPr algn="l">
              <a:defRPr sz="1800"/>
            </a:pPr>
            <a:r>
              <a:t>Maple Leaf</a:t>
            </a:r>
          </a:p>
          <a:p>
            <a:pPr algn="l">
              <a:defRPr sz="1800"/>
            </a:pPr>
            <a:r>
              <a:t>Matthews Beach</a:t>
            </a:r>
          </a:p>
          <a:p>
            <a:pPr algn="l">
              <a:defRPr sz="1800"/>
            </a:pPr>
            <a:r>
              <a:t>Montlake</a:t>
            </a:r>
          </a:p>
          <a:p>
            <a:pPr algn="l">
              <a:defRPr sz="1800"/>
            </a:pPr>
            <a:r>
              <a:t>Olympic Hills </a:t>
            </a:r>
          </a:p>
          <a:p>
            <a:pPr algn="l">
              <a:defRPr sz="1800"/>
            </a:pPr>
            <a:r>
              <a:t>North Beach/Blue Ridge</a:t>
            </a:r>
          </a:p>
          <a:p>
            <a:pPr algn="l">
              <a:defRPr sz="1800"/>
            </a:pPr>
            <a:r>
              <a:t>North College Park</a:t>
            </a:r>
          </a:p>
          <a:p>
            <a:pPr algn="l">
              <a:defRPr sz="1800"/>
            </a:pPr>
            <a:r>
              <a:t>Northgate</a:t>
            </a:r>
          </a:p>
          <a:p>
            <a:pPr algn="l">
              <a:defRPr sz="1800"/>
            </a:pPr>
            <a:r>
              <a:t>Pinehurst</a:t>
            </a:r>
          </a:p>
          <a:p>
            <a:pPr algn="l">
              <a:defRPr sz="1800"/>
            </a:pPr>
            <a:r>
              <a:t>Queen Anne</a:t>
            </a:r>
          </a:p>
          <a:p>
            <a:pPr algn="l">
              <a:defRPr sz="1800"/>
            </a:pPr>
            <a:r>
              <a:t>Queen Anne Lower</a:t>
            </a:r>
          </a:p>
          <a:p>
            <a:pPr algn="l">
              <a:defRPr sz="1800"/>
            </a:pPr>
            <a:r>
              <a:t>Queen Anne North</a:t>
            </a:r>
          </a:p>
          <a:p>
            <a:pPr algn="l">
              <a:defRPr sz="1800"/>
            </a:pPr>
            <a:r>
              <a:t>Rainier Valley Ravenna</a:t>
            </a:r>
          </a:p>
          <a:p>
            <a:pPr algn="l">
              <a:defRPr sz="1800"/>
            </a:pPr>
            <a:r>
              <a:t>Sandpoint</a:t>
            </a:r>
          </a:p>
          <a:p>
            <a:pPr algn="l">
              <a:defRPr sz="1800"/>
            </a:pPr>
            <a:r>
              <a:t>Sheridan Beach</a:t>
            </a:r>
          </a:p>
          <a:p>
            <a:pPr algn="l">
              <a:defRPr sz="1800"/>
            </a:pPr>
            <a:r>
              <a:t>Vashon Island</a:t>
            </a:r>
          </a:p>
          <a:p>
            <a:pPr algn="l">
              <a:defRPr sz="1800"/>
            </a:pPr>
            <a:r>
              <a:t>Victory Heights</a:t>
            </a:r>
          </a:p>
          <a:p>
            <a:pPr algn="l">
              <a:defRPr sz="1800"/>
            </a:pPr>
            <a:r>
              <a:t>View Ridge</a:t>
            </a:r>
          </a:p>
          <a:p>
            <a:pPr algn="l">
              <a:defRPr sz="1800"/>
            </a:pPr>
            <a:r>
              <a:t>Wedgewood</a:t>
            </a:r>
          </a:p>
          <a:p>
            <a:pPr algn="l">
              <a:defRPr sz="1800"/>
            </a:pPr>
            <a:r>
              <a:t>West Seattle/High Point</a:t>
            </a:r>
          </a:p>
          <a:p>
            <a:pPr algn="l">
              <a:defRPr sz="1800"/>
            </a:pPr>
            <a:r>
              <a:t>Windermere</a:t>
            </a:r>
          </a:p>
        </p:txBody>
      </p:sp>
      <p:sp>
        <p:nvSpPr>
          <p:cNvPr id="169" name="Eastside…"/>
          <p:cNvSpPr txBox="1"/>
          <p:nvPr/>
        </p:nvSpPr>
        <p:spPr>
          <a:xfrm>
            <a:off x="5489509" y="2101174"/>
            <a:ext cx="2359807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Eastside</a:t>
            </a:r>
          </a:p>
          <a:p>
            <a:pPr algn="l">
              <a:defRPr sz="1800"/>
            </a:pPr>
            <a:r>
              <a:t>Ames Lake</a:t>
            </a:r>
          </a:p>
          <a:p>
            <a:pPr algn="l">
              <a:defRPr sz="1800"/>
            </a:pPr>
            <a:r>
              <a:t>Arrowhead Point</a:t>
            </a:r>
          </a:p>
          <a:p>
            <a:pPr algn="l">
              <a:defRPr sz="1800"/>
            </a:pPr>
            <a:r>
              <a:t>Bellevue</a:t>
            </a:r>
          </a:p>
          <a:p>
            <a:pPr algn="l">
              <a:defRPr sz="1800"/>
            </a:pPr>
            <a:r>
              <a:t>Clyde Hill</a:t>
            </a:r>
          </a:p>
          <a:p>
            <a:pPr algn="l">
              <a:defRPr sz="1800"/>
            </a:pPr>
            <a:r>
              <a:t>Inglewood</a:t>
            </a:r>
          </a:p>
          <a:p>
            <a:pPr algn="l">
              <a:defRPr sz="1800"/>
            </a:pPr>
            <a:r>
              <a:t>Juanita</a:t>
            </a:r>
          </a:p>
          <a:p>
            <a:pPr algn="l">
              <a:defRPr sz="1800"/>
            </a:pPr>
            <a:r>
              <a:t>Kirkland</a:t>
            </a:r>
          </a:p>
          <a:p>
            <a:pPr algn="l">
              <a:defRPr sz="1800"/>
            </a:pPr>
            <a:r>
              <a:t>Lake Alice</a:t>
            </a:r>
          </a:p>
          <a:p>
            <a:pPr algn="l">
              <a:defRPr sz="1800"/>
            </a:pPr>
            <a:r>
              <a:t>Lake Sammamish</a:t>
            </a:r>
          </a:p>
          <a:p>
            <a:pPr algn="l">
              <a:defRPr sz="1800"/>
            </a:pPr>
            <a:r>
              <a:t>Mercer Island</a:t>
            </a:r>
          </a:p>
          <a:p>
            <a:pPr algn="l">
              <a:defRPr sz="1800"/>
            </a:pPr>
            <a:r>
              <a:t>North Bend</a:t>
            </a:r>
          </a:p>
          <a:p>
            <a:pPr algn="l">
              <a:defRPr sz="1800"/>
            </a:pPr>
            <a:r>
              <a:t>Redmond</a:t>
            </a:r>
          </a:p>
          <a:p>
            <a:pPr algn="l">
              <a:defRPr sz="1800"/>
            </a:pPr>
            <a:r>
              <a:t>Sammamish</a:t>
            </a:r>
          </a:p>
        </p:txBody>
      </p:sp>
      <p:sp>
        <p:nvSpPr>
          <p:cNvPr id="170" name="North King Co.…"/>
          <p:cNvSpPr txBox="1"/>
          <p:nvPr/>
        </p:nvSpPr>
        <p:spPr>
          <a:xfrm>
            <a:off x="7975585" y="2101174"/>
            <a:ext cx="3703003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North King Co. </a:t>
            </a:r>
          </a:p>
          <a:p>
            <a:pPr algn="l">
              <a:defRPr sz="1800"/>
            </a:pPr>
            <a:r>
              <a:t>Ballinger (Shoreline)</a:t>
            </a:r>
          </a:p>
          <a:p>
            <a:pPr algn="l">
              <a:defRPr sz="1800"/>
            </a:pPr>
            <a:r>
              <a:t>Briarcrest (Shoreline)</a:t>
            </a:r>
          </a:p>
          <a:p>
            <a:pPr algn="l">
              <a:defRPr sz="1800"/>
            </a:pPr>
            <a:r>
              <a:t>Echo Lake (Shoreline)</a:t>
            </a:r>
          </a:p>
          <a:p>
            <a:pPr algn="l">
              <a:defRPr sz="1800"/>
            </a:pPr>
            <a:r>
              <a:t>Hamlin Park (Shoreline)</a:t>
            </a:r>
          </a:p>
          <a:p>
            <a:pPr algn="l">
              <a:defRPr sz="1800"/>
            </a:pPr>
            <a:r>
              <a:t>Hillwood (Shoreline)</a:t>
            </a:r>
          </a:p>
          <a:p>
            <a:pPr algn="l">
              <a:defRPr sz="1800"/>
            </a:pPr>
            <a:r>
              <a:t>Innis Arden (Shoreline)</a:t>
            </a:r>
          </a:p>
          <a:p>
            <a:pPr algn="l">
              <a:defRPr sz="1800"/>
            </a:pPr>
            <a:r>
              <a:t>Kenmore</a:t>
            </a:r>
          </a:p>
          <a:p>
            <a:pPr algn="l">
              <a:defRPr sz="1800"/>
            </a:pPr>
            <a:r>
              <a:t>Lake Forest Park</a:t>
            </a:r>
          </a:p>
          <a:p>
            <a:pPr algn="l">
              <a:defRPr sz="1800"/>
            </a:pPr>
            <a:r>
              <a:t>North City (Shoreline)</a:t>
            </a:r>
          </a:p>
          <a:p>
            <a:pPr algn="l">
              <a:defRPr sz="1800"/>
            </a:pPr>
            <a:r>
              <a:t>Richmond Beach (Shoreline)</a:t>
            </a:r>
          </a:p>
          <a:p>
            <a:pPr algn="l">
              <a:defRPr sz="1800"/>
            </a:pPr>
            <a:r>
              <a:t>Richmond Highlands (Shoreline)</a:t>
            </a:r>
          </a:p>
          <a:p>
            <a:pPr algn="l">
              <a:defRPr sz="1800"/>
            </a:pPr>
            <a:r>
              <a:t>Ridgecrest (Shoreline)</a:t>
            </a:r>
          </a:p>
          <a:p>
            <a:pPr algn="l">
              <a:defRPr sz="1800"/>
            </a:pPr>
            <a:r>
              <a:t>Westminister Triangle (Shoreline)</a:t>
            </a:r>
          </a:p>
        </p:txBody>
      </p:sp>
      <p:sp>
        <p:nvSpPr>
          <p:cNvPr id="171" name="South King Co.…"/>
          <p:cNvSpPr txBox="1"/>
          <p:nvPr/>
        </p:nvSpPr>
        <p:spPr>
          <a:xfrm>
            <a:off x="7975585" y="6292174"/>
            <a:ext cx="3703003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South King Co. </a:t>
            </a:r>
          </a:p>
          <a:p>
            <a:pPr algn="l">
              <a:defRPr sz="1800"/>
            </a:pPr>
            <a:r>
              <a:t>Arbor Heights</a:t>
            </a:r>
          </a:p>
          <a:p>
            <a:pPr algn="l">
              <a:defRPr sz="1800"/>
            </a:pPr>
            <a:r>
              <a:t>Arroyo Heights</a:t>
            </a:r>
          </a:p>
          <a:p>
            <a:pPr algn="l">
              <a:defRPr sz="1800"/>
            </a:pPr>
            <a:r>
              <a:t>Auburn</a:t>
            </a:r>
          </a:p>
          <a:p>
            <a:pPr algn="l">
              <a:defRPr sz="1800"/>
            </a:pPr>
            <a:r>
              <a:t>White Center</a:t>
            </a:r>
          </a:p>
          <a:p>
            <a:pPr algn="l">
              <a:defRPr sz="1800"/>
            </a:pPr>
            <a:r>
              <a:t>Boulevard Park</a:t>
            </a:r>
          </a:p>
          <a:p>
            <a:pPr algn="l">
              <a:defRPr sz="1800"/>
            </a:pPr>
            <a:r>
              <a:t>Burien</a:t>
            </a:r>
          </a:p>
          <a:p>
            <a:pPr algn="l">
              <a:defRPr sz="1800"/>
            </a:pPr>
            <a:r>
              <a:t>Des Moines</a:t>
            </a:r>
          </a:p>
          <a:p>
            <a:pPr algn="l">
              <a:defRPr sz="1800"/>
            </a:pPr>
            <a:r>
              <a:t>Evansville</a:t>
            </a:r>
          </a:p>
          <a:p>
            <a:pPr algn="l">
              <a:defRPr sz="1800"/>
            </a:pPr>
            <a:r>
              <a:t>Kent</a:t>
            </a:r>
          </a:p>
          <a:p>
            <a:pPr algn="l">
              <a:defRPr sz="1800"/>
            </a:pPr>
            <a:r>
              <a:t>Lake Dolloff</a:t>
            </a:r>
          </a:p>
        </p:txBody>
      </p:sp>
      <p:sp>
        <p:nvSpPr>
          <p:cNvPr id="172" name="Maple Valley…"/>
          <p:cNvSpPr txBox="1"/>
          <p:nvPr/>
        </p:nvSpPr>
        <p:spPr>
          <a:xfrm>
            <a:off x="9922647" y="6778334"/>
            <a:ext cx="300388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800"/>
            </a:pPr>
            <a:r>
              <a:t>Maple Valley</a:t>
            </a:r>
          </a:p>
          <a:p>
            <a:pPr algn="l">
              <a:defRPr sz="1800"/>
            </a:pPr>
            <a:r>
              <a:t>McMicken Heights</a:t>
            </a:r>
          </a:p>
          <a:p>
            <a:pPr algn="l">
              <a:defRPr sz="1800"/>
            </a:pPr>
            <a:r>
              <a:t>Normandy Park </a:t>
            </a:r>
          </a:p>
          <a:p>
            <a:pPr algn="l">
              <a:defRPr sz="1800"/>
            </a:pPr>
            <a:r>
              <a:t>Redondo </a:t>
            </a:r>
          </a:p>
          <a:p>
            <a:pPr algn="l">
              <a:defRPr sz="1800"/>
            </a:pPr>
            <a:r>
              <a:t>Renton</a:t>
            </a:r>
          </a:p>
          <a:p>
            <a:pPr algn="l">
              <a:defRPr sz="1800"/>
            </a:pPr>
            <a:r>
              <a:t>Riverton Heights</a:t>
            </a:r>
          </a:p>
          <a:p>
            <a:pPr algn="l">
              <a:defRPr sz="1800"/>
            </a:pPr>
            <a:r>
              <a:t>SeaTac</a:t>
            </a:r>
          </a:p>
          <a:p>
            <a:pPr algn="l">
              <a:defRPr sz="1800"/>
            </a:pPr>
            <a:r>
              <a:t>Shorewood</a:t>
            </a:r>
          </a:p>
          <a:p>
            <a:pPr algn="l">
              <a:defRPr sz="1800"/>
            </a:pPr>
            <a:r>
              <a:t>Tukwila</a:t>
            </a:r>
          </a:p>
        </p:txBody>
      </p:sp>
      <p:sp>
        <p:nvSpPr>
          <p:cNvPr id="173" name="Seattle Neighborhoods with…"/>
          <p:cNvSpPr txBox="1"/>
          <p:nvPr/>
        </p:nvSpPr>
        <p:spPr>
          <a:xfrm>
            <a:off x="355600" y="254000"/>
            <a:ext cx="122936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3887">
              <a:defRPr sz="4608">
                <a:solidFill>
                  <a:srgbClr val="535353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Seattle Neighborhoods with </a:t>
            </a:r>
          </a:p>
          <a:p>
            <a:pPr algn="l" defTabSz="373887">
              <a:defRPr sz="4608">
                <a:solidFill>
                  <a:srgbClr val="535353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Restrictive Covenants</a:t>
            </a:r>
          </a:p>
        </p:txBody>
      </p:sp>
      <p:sp>
        <p:nvSpPr>
          <p:cNvPr id="174" name="Source: Seattle Civil Rights &amp; Labor History Project"/>
          <p:cNvSpPr txBox="1"/>
          <p:nvPr/>
        </p:nvSpPr>
        <p:spPr>
          <a:xfrm>
            <a:off x="355600" y="9314774"/>
            <a:ext cx="448303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Seattle Civil Rights &amp; Labor History Project </a:t>
            </a:r>
          </a:p>
        </p:txBody>
      </p:sp>
      <p:sp>
        <p:nvSpPr>
          <p:cNvPr id="175" name="Tim Thomas - t77@uw.edu"/>
          <p:cNvSpPr txBox="1"/>
          <p:nvPr/>
        </p:nvSpPr>
        <p:spPr>
          <a:xfrm>
            <a:off x="10468330" y="9314257"/>
            <a:ext cx="2180871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4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3" invalidUrl="" action="" tgtFrame="" tooltip="" history="1" highlightClick="0" endSnd="0"/>
              </a:rPr>
              <a:t>t77@uw.edu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Black Population 1920 - 196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Black Population 1920 - 1960</a:t>
            </a:r>
          </a:p>
        </p:txBody>
      </p:sp>
      <p:sp>
        <p:nvSpPr>
          <p:cNvPr id="180" name="Tim Thomas - t77@uw.edu"/>
          <p:cNvSpPr txBox="1"/>
          <p:nvPr/>
        </p:nvSpPr>
        <p:spPr>
          <a:xfrm>
            <a:off x="9877882" y="9252230"/>
            <a:ext cx="2771319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8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2" invalidUrl="" action="" tgtFrame="" tooltip="" history="1" highlightClick="0" endSnd="0"/>
              </a:rPr>
              <a:t>t77@uw.edu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2235" r="3347" b="2608"/>
          <a:stretch>
            <a:fillRect/>
          </a:stretch>
        </p:blipFill>
        <p:spPr>
          <a:xfrm rot="21563016">
            <a:off x="7033221" y="2649689"/>
            <a:ext cx="4502200" cy="6615545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ource: Seattle Civil Rights &amp; Labor History Project"/>
          <p:cNvSpPr txBox="1"/>
          <p:nvPr/>
        </p:nvSpPr>
        <p:spPr>
          <a:xfrm>
            <a:off x="4260881" y="9291393"/>
            <a:ext cx="448303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Seattle Civil Rights &amp; Labor History Project 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321"/>
          <a:stretch>
            <a:fillRect/>
          </a:stretch>
        </p:blipFill>
        <p:spPr>
          <a:xfrm>
            <a:off x="901703" y="2611576"/>
            <a:ext cx="4322005" cy="667216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Arrow"/>
          <p:cNvSpPr/>
          <p:nvPr/>
        </p:nvSpPr>
        <p:spPr>
          <a:xfrm>
            <a:off x="5624823" y="5093531"/>
            <a:ext cx="14151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5" name="1920"/>
          <p:cNvSpPr txBox="1"/>
          <p:nvPr/>
        </p:nvSpPr>
        <p:spPr>
          <a:xfrm>
            <a:off x="2503634" y="1926588"/>
            <a:ext cx="1118109" cy="684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1920</a:t>
            </a:r>
          </a:p>
        </p:txBody>
      </p:sp>
      <p:sp>
        <p:nvSpPr>
          <p:cNvPr id="186" name="1960"/>
          <p:cNvSpPr txBox="1"/>
          <p:nvPr/>
        </p:nvSpPr>
        <p:spPr>
          <a:xfrm>
            <a:off x="8926955" y="1940677"/>
            <a:ext cx="1118109" cy="68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sz="3800">
                <a:solidFill>
                  <a:srgbClr val="525252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1960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Japanese Internment 19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Japanese Internment 1942</a:t>
            </a:r>
          </a:p>
        </p:txBody>
      </p:sp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1942 Relocation Notice…"/>
          <p:cNvSpPr txBox="1"/>
          <p:nvPr>
            <p:ph type="body" sz="quarter" idx="1"/>
          </p:nvPr>
        </p:nvSpPr>
        <p:spPr>
          <a:xfrm>
            <a:off x="684488" y="6851683"/>
            <a:ext cx="4112499" cy="2561038"/>
          </a:xfrm>
          <a:prstGeom prst="rect">
            <a:avLst/>
          </a:prstGeom>
        </p:spPr>
        <p:txBody>
          <a:bodyPr/>
          <a:lstStyle/>
          <a:p>
            <a:pPr>
              <a:defRPr sz="2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>
              <a:defRPr sz="2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1942 Relocation Notice</a:t>
            </a:r>
          </a:p>
          <a:p>
            <a:pPr>
              <a:defRPr sz="2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Seattle Mass Evacuation</a:t>
            </a:r>
          </a:p>
        </p:txBody>
      </p:sp>
      <p:grpSp>
        <p:nvGrpSpPr>
          <p:cNvPr id="193" name="JIntFlyer.jpg"/>
          <p:cNvGrpSpPr/>
          <p:nvPr/>
        </p:nvGrpSpPr>
        <p:grpSpPr>
          <a:xfrm>
            <a:off x="400076" y="2201196"/>
            <a:ext cx="6158567" cy="4483059"/>
            <a:chOff x="0" y="0"/>
            <a:chExt cx="6158566" cy="4483058"/>
          </a:xfrm>
        </p:grpSpPr>
        <p:pic>
          <p:nvPicPr>
            <p:cNvPr id="192" name="JIntFlyer.jpg" descr="JIntFlyer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904567" cy="41528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1" name="JIntFlyer.jpg" descr="JIntFlyer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158567" cy="4483059"/>
            </a:xfrm>
            <a:prstGeom prst="rect">
              <a:avLst/>
            </a:prstGeom>
            <a:effectLst/>
          </p:spPr>
        </p:pic>
      </p:grpSp>
      <p:grpSp>
        <p:nvGrpSpPr>
          <p:cNvPr id="196" name="JIntExit.jpg"/>
          <p:cNvGrpSpPr/>
          <p:nvPr/>
        </p:nvGrpSpPr>
        <p:grpSpPr>
          <a:xfrm>
            <a:off x="5418528" y="4442725"/>
            <a:ext cx="7230673" cy="5187823"/>
            <a:chOff x="0" y="0"/>
            <a:chExt cx="7230671" cy="5187822"/>
          </a:xfrm>
        </p:grpSpPr>
        <p:pic>
          <p:nvPicPr>
            <p:cNvPr id="195" name="JIntExit.jpg" descr="JIntExit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6976672" cy="485762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JIntExit.jpg" descr="JIntExit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230672" cy="5187823"/>
            </a:xfrm>
            <a:prstGeom prst="rect">
              <a:avLst/>
            </a:prstGeom>
            <a:effectLst/>
          </p:spPr>
        </p:pic>
      </p:grpSp>
      <p:sp>
        <p:nvSpPr>
          <p:cNvPr id="197" name="Line"/>
          <p:cNvSpPr/>
          <p:nvPr/>
        </p:nvSpPr>
        <p:spPr>
          <a:xfrm>
            <a:off x="3001487" y="8595129"/>
            <a:ext cx="1795500" cy="1"/>
          </a:xfrm>
          <a:prstGeom prst="line">
            <a:avLst/>
          </a:prstGeom>
          <a:ln w="1016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8" name="Line"/>
          <p:cNvSpPr/>
          <p:nvPr/>
        </p:nvSpPr>
        <p:spPr>
          <a:xfrm flipV="1">
            <a:off x="1234886" y="6684255"/>
            <a:ext cx="1" cy="704765"/>
          </a:xfrm>
          <a:prstGeom prst="line">
            <a:avLst/>
          </a:prstGeom>
          <a:ln w="1016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9" name="http://peopleus.blogspot.com/2010/10/japanese-internment-at-manzanar.html"/>
          <p:cNvSpPr txBox="1"/>
          <p:nvPr/>
        </p:nvSpPr>
        <p:spPr>
          <a:xfrm>
            <a:off x="131321" y="9412720"/>
            <a:ext cx="669607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http://peopleus.blogspot.com/2010/10/japanese-internment-at-manzanar.html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Japanese Internment 19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Japanese Internment 1942</a:t>
            </a:r>
          </a:p>
        </p:txBody>
      </p:sp>
      <p:sp>
        <p:nvSpPr>
          <p:cNvPr id="202" name="Manzanar Relocation Center (Photo by: Dorthea Lang)"/>
          <p:cNvSpPr txBox="1"/>
          <p:nvPr>
            <p:ph type="body" sz="quarter" idx="1"/>
          </p:nvPr>
        </p:nvSpPr>
        <p:spPr>
          <a:xfrm>
            <a:off x="3797493" y="8462943"/>
            <a:ext cx="5409814" cy="105805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Manzanar Relocation Center (Photo by: Dorthea Lang)</a:t>
            </a:r>
          </a:p>
        </p:txBody>
      </p:sp>
      <p:grpSp>
        <p:nvGrpSpPr>
          <p:cNvPr id="205" name="JIntDustStorm.jpg"/>
          <p:cNvGrpSpPr/>
          <p:nvPr/>
        </p:nvGrpSpPr>
        <p:grpSpPr>
          <a:xfrm>
            <a:off x="2132691" y="1976322"/>
            <a:ext cx="8739418" cy="6486623"/>
            <a:chOff x="0" y="0"/>
            <a:chExt cx="8739416" cy="6486621"/>
          </a:xfrm>
        </p:grpSpPr>
        <p:pic>
          <p:nvPicPr>
            <p:cNvPr id="204" name="JIntDustStorm.jpg" descr="JIntDustStorm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8485417" cy="615642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3" name="JIntDustStorm.jpg" descr="JIntDustStorm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739417" cy="6486622"/>
            </a:xfrm>
            <a:prstGeom prst="rect">
              <a:avLst/>
            </a:prstGeom>
            <a:effectLst/>
          </p:spPr>
        </p:pic>
      </p:grpSp>
      <p:sp>
        <p:nvSpPr>
          <p:cNvPr id="206" name="http://peopleus.blogspot.com/2010/10/japanese-internment-at-manzanar.html"/>
          <p:cNvSpPr txBox="1"/>
          <p:nvPr/>
        </p:nvSpPr>
        <p:spPr>
          <a:xfrm>
            <a:off x="3154362" y="9355893"/>
            <a:ext cx="669607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http://peopleus.blogspot.com/2010/10/japanese-internment-at-manzanar.html</a:t>
            </a:r>
          </a:p>
        </p:txBody>
      </p:sp>
      <p:sp>
        <p:nvSpPr>
          <p:cNvPr id="207" name="Tim Thomas - t77@uw.edu"/>
          <p:cNvSpPr txBox="1"/>
          <p:nvPr/>
        </p:nvSpPr>
        <p:spPr>
          <a:xfrm>
            <a:off x="10468330" y="9314257"/>
            <a:ext cx="2180871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535353"/>
              </a:buClr>
              <a:defRPr sz="14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 Thomas - </a:t>
            </a:r>
            <a:r>
              <a:rPr>
                <a:hlinkClick r:id="rId4" invalidUrl="" action="" tgtFrame="" tooltip="" history="1" highlightClick="0" endSnd="0"/>
              </a:rPr>
              <a:t>t77@uw.edu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